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73" r:id="rId2"/>
    <p:sldId id="343" r:id="rId3"/>
    <p:sldId id="324" r:id="rId4"/>
    <p:sldId id="456" r:id="rId5"/>
    <p:sldId id="465" r:id="rId6"/>
    <p:sldId id="466" r:id="rId7"/>
    <p:sldId id="467" r:id="rId8"/>
    <p:sldId id="468" r:id="rId9"/>
    <p:sldId id="469" r:id="rId10"/>
    <p:sldId id="470" r:id="rId11"/>
    <p:sldId id="471" r:id="rId12"/>
    <p:sldId id="472" r:id="rId13"/>
    <p:sldId id="473" r:id="rId14"/>
    <p:sldId id="474" r:id="rId15"/>
    <p:sldId id="475" r:id="rId16"/>
    <p:sldId id="476" r:id="rId17"/>
    <p:sldId id="477" r:id="rId18"/>
    <p:sldId id="478" r:id="rId19"/>
    <p:sldId id="479" r:id="rId20"/>
    <p:sldId id="480" r:id="rId21"/>
    <p:sldId id="481" r:id="rId22"/>
    <p:sldId id="482" r:id="rId23"/>
    <p:sldId id="483" r:id="rId24"/>
    <p:sldId id="485" r:id="rId25"/>
    <p:sldId id="317" r:id="rId26"/>
  </p:sldIdLst>
  <p:sldSz cx="12192000" cy="6858000"/>
  <p:notesSz cx="6797675" cy="99266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1717"/>
    <a:srgbClr val="FCBFBA"/>
    <a:srgbClr val="00AFAF"/>
    <a:srgbClr val="FFE9F0"/>
    <a:srgbClr val="FBDADF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14" autoAdjust="0"/>
    <p:restoredTop sz="82817"/>
  </p:normalViewPr>
  <p:slideViewPr>
    <p:cSldViewPr snapToGrid="0" showGuides="1">
      <p:cViewPr varScale="1">
        <p:scale>
          <a:sx n="91" d="100"/>
          <a:sy n="91" d="100"/>
        </p:scale>
        <p:origin x="1104" y="18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17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4CB37-F97B-4530-B4E6-0474AB733BE3}" type="datetimeFigureOut">
              <a:rPr kumimoji="1" lang="ja-JP" altLang="en-US" smtClean="0"/>
              <a:t>2019/10/14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CEFC6-48AA-42E0-883A-0337C9337E3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78064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129ED-E021-412F-A6BB-F29022CB135E}" type="datetimeFigureOut">
              <a:rPr kumimoji="1" lang="ja-JP" altLang="en-US" smtClean="0"/>
              <a:t>2019/10/14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4CC46-C8F2-4731-96DE-09F5533374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8322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4922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6867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5710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8937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9425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936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1519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1959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0388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0845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278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Start with an introduction to XSS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case my accent is tricky to understand, I’ve also got some demonstrations setup so that you can see what’s going on too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After, we will dive into the labs.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I’m a big advocate of learning by doing - at Rakuten we take a hands-on first approach to security training and so today, I’ll talk a bit, but after that, it’s up to you guys to get stuck in the labs and give them your best shot.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6301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9431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224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33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90448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29073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1245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2924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599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6745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5684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33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55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4CC46-C8F2-4731-96DE-09F553337401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8821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-1"/>
            <a:ext cx="12192000" cy="56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97C0AEEE-698E-F348-89FD-E33AED85BF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4963" y="5838625"/>
            <a:ext cx="2356362" cy="864000"/>
          </a:xfrm>
          <a:prstGeom prst="rect">
            <a:avLst/>
          </a:prstGeom>
        </p:spPr>
      </p:pic>
      <p:sp>
        <p:nvSpPr>
          <p:cNvPr id="7" name="Shape 16"/>
          <p:cNvSpPr>
            <a:spLocks noGrp="1"/>
          </p:cNvSpPr>
          <p:nvPr>
            <p:ph type="title" hasCustomPrompt="1"/>
          </p:nvPr>
        </p:nvSpPr>
        <p:spPr>
          <a:xfrm>
            <a:off x="1079999" y="1365250"/>
            <a:ext cx="10052457" cy="144564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1" b="1" baseline="0">
                <a:solidFill>
                  <a:srgbClr val="FFFFFF"/>
                </a:solidFill>
                <a:latin typeface="+mj-lt"/>
                <a:ea typeface="+mj-ea"/>
                <a:cs typeface="メイリオ" panose="020B0604030504040204" pitchFamily="50" charset="-128"/>
              </a:defRPr>
            </a:lvl1pPr>
          </a:lstStyle>
          <a:p>
            <a:r>
              <a:rPr kumimoji="1" lang="en-US" altLang="ja-JP" dirty="0"/>
              <a:t>R-Style template</a:t>
            </a:r>
            <a:r>
              <a:rPr lang="en-US" altLang="ja-JP" dirty="0"/>
              <a:t> v3.0</a:t>
            </a:r>
            <a:endParaRPr dirty="0"/>
          </a:p>
        </p:txBody>
      </p:sp>
      <p:sp>
        <p:nvSpPr>
          <p:cNvPr id="8" name="コンテンツ プレースホルダー 4"/>
          <p:cNvSpPr>
            <a:spLocks noGrp="1"/>
          </p:cNvSpPr>
          <p:nvPr>
            <p:ph sz="quarter" idx="12" hasCustomPrompt="1"/>
          </p:nvPr>
        </p:nvSpPr>
        <p:spPr>
          <a:xfrm>
            <a:off x="1080000" y="3107530"/>
            <a:ext cx="4170488" cy="1592068"/>
          </a:xfrm>
          <a:prstGeom prst="rect">
            <a:avLst/>
          </a:prstGeom>
        </p:spPr>
        <p:txBody>
          <a:bodyPr/>
          <a:lstStyle>
            <a:lvl1pPr marL="0" marR="0" indent="0" algn="l" defTabSz="3084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 sz="2000" b="1" baseline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/>
            <a:r>
              <a:rPr lang="en-US" altLang="ja-JP" dirty="0"/>
              <a:t>Oct 1, 2018</a:t>
            </a:r>
            <a:br>
              <a:rPr lang="en-US" altLang="ja-JP" dirty="0"/>
            </a:br>
            <a:r>
              <a:rPr lang="en-US" altLang="ja-JP" dirty="0"/>
              <a:t>Rakuten Taro</a:t>
            </a:r>
            <a:br>
              <a:rPr lang="en-US" altLang="ja-JP" dirty="0"/>
            </a:br>
            <a:r>
              <a:rPr lang="en-US" altLang="ja-JP" dirty="0" err="1"/>
              <a:t>xxxxx</a:t>
            </a:r>
            <a:r>
              <a:rPr lang="en-US" altLang="ja-JP" dirty="0"/>
              <a:t> Dept.</a:t>
            </a:r>
            <a:br>
              <a:rPr lang="en-US" altLang="ja-JP" dirty="0"/>
            </a:br>
            <a:r>
              <a:rPr lang="en-US" altLang="ja-JP" dirty="0"/>
              <a:t>Rakuten, Inc.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438585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g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ja-JP" dirty="0"/>
              <a:t>Click to add title</a:t>
            </a:r>
            <a:endParaRPr dirty="0"/>
          </a:p>
        </p:txBody>
      </p:sp>
      <p:sp>
        <p:nvSpPr>
          <p:cNvPr id="11" name="テキスト ボックス 10"/>
          <p:cNvSpPr txBox="1"/>
          <p:nvPr userDrawn="1"/>
        </p:nvSpPr>
        <p:spPr>
          <a:xfrm>
            <a:off x="11104119" y="6377806"/>
            <a:ext cx="764398" cy="2808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4" tIns="47624" rIns="47624" bIns="47624" numCol="1" spcCol="38100" rtlCol="0" anchor="ctr">
            <a:spAutoFit/>
          </a:bodyPr>
          <a:lstStyle/>
          <a:p>
            <a:pPr marL="0" marR="0" indent="0" algn="r" defTabSz="54839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6CB4B4D-7CA3-9044-876B-883B54F8677D}" type="slidenum">
              <a:rPr lang="en-US" altLang="ja-JP" sz="1200" b="1" smtClean="0">
                <a:latin typeface="+mn-lt"/>
              </a:rPr>
              <a:pPr marL="0" marR="0" indent="0" algn="r" defTabSz="54839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ja-JP" altLang="en-US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メイリオ" panose="020B0604030504040204" pitchFamily="50" charset="-128"/>
              <a:cs typeface="メイリオ" panose="020B0604030504040204" pitchFamily="50" charset="-128"/>
              <a:sym typeface="ヒラギノ角ゴ ProN W3"/>
            </a:endParaRPr>
          </a:p>
        </p:txBody>
      </p:sp>
      <p:sp>
        <p:nvSpPr>
          <p:cNvPr id="9" name="コンテンツ プレースホルダー 2"/>
          <p:cNvSpPr>
            <a:spLocks noGrp="1"/>
          </p:cNvSpPr>
          <p:nvPr userDrawn="1">
            <p:ph sz="quarter" idx="10" hasCustomPrompt="1"/>
          </p:nvPr>
        </p:nvSpPr>
        <p:spPr>
          <a:xfrm>
            <a:off x="334965" y="1028859"/>
            <a:ext cx="11522073" cy="51612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defRPr sz="1867" baseline="0">
                <a:latin typeface="+mn-lt"/>
                <a:ea typeface="+mn-ea"/>
              </a:defRPr>
            </a:lvl1pPr>
            <a:lvl2pPr marL="360018" indent="-240012">
              <a:lnSpc>
                <a:spcPct val="100000"/>
              </a:lnSpc>
              <a:spcAft>
                <a:spcPts val="800"/>
              </a:spcAft>
              <a:defRPr sz="1600" baseline="0">
                <a:latin typeface="+mn-ea"/>
                <a:ea typeface="+mn-ea"/>
              </a:defRPr>
            </a:lvl2pPr>
            <a:lvl3pPr marL="720036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3pPr>
            <a:lvl4pPr marL="1080054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4pPr>
            <a:lvl5pPr marL="1440072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5pPr>
            <a:lvl6pPr marL="1800090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6pPr>
            <a:lvl7pPr marL="2160108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7pPr>
            <a:lvl8pPr marL="2520126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8pPr>
            <a:lvl9pPr marL="2880144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9pPr>
          </a:lstStyle>
          <a:p>
            <a:pPr lvl="0"/>
            <a:r>
              <a:rPr kumimoji="1" lang="en-US" altLang="ja-JP" dirty="0"/>
              <a:t>Click to add object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64" y="6456535"/>
            <a:ext cx="1047886" cy="127020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43714FD7-6AD5-1B4C-95BA-BB0FB7D2AE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4963" y="636966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3739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g_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 hasCustomPrompt="1"/>
          </p:nvPr>
        </p:nvSpPr>
        <p:spPr>
          <a:xfrm>
            <a:off x="334964" y="324000"/>
            <a:ext cx="11522074" cy="53966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altLang="ja-JP" dirty="0"/>
              <a:t>Click to add title</a:t>
            </a:r>
            <a:endParaRPr dirty="0"/>
          </a:p>
        </p:txBody>
      </p:sp>
      <p:sp>
        <p:nvSpPr>
          <p:cNvPr id="12" name="テキスト ボックス 11"/>
          <p:cNvSpPr txBox="1"/>
          <p:nvPr userDrawn="1"/>
        </p:nvSpPr>
        <p:spPr>
          <a:xfrm>
            <a:off x="11104119" y="6377806"/>
            <a:ext cx="764398" cy="2808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4" tIns="47624" rIns="47624" bIns="47624" numCol="1" spcCol="38100" rtlCol="0" anchor="ctr">
            <a:spAutoFit/>
          </a:bodyPr>
          <a:lstStyle/>
          <a:p>
            <a:pPr marL="0" marR="0" indent="0" algn="r" defTabSz="54839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6CB4B4D-7CA3-9044-876B-883B54F8677D}" type="slidenum">
              <a:rPr lang="en-US" altLang="ja-JP" sz="1200" b="1" smtClean="0">
                <a:latin typeface="+mn-lt"/>
              </a:rPr>
              <a:pPr marL="0" marR="0" indent="0" algn="r" defTabSz="54839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ja-JP" altLang="en-US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メイリオ" panose="020B0604030504040204" pitchFamily="50" charset="-128"/>
              <a:cs typeface="メイリオ" panose="020B0604030504040204" pitchFamily="50" charset="-128"/>
              <a:sym typeface="ヒラギノ角ゴ ProN W3"/>
            </a:endParaRPr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sz="quarter" idx="10" hasCustomPrompt="1"/>
          </p:nvPr>
        </p:nvSpPr>
        <p:spPr>
          <a:xfrm>
            <a:off x="334964" y="1028859"/>
            <a:ext cx="11522074" cy="51612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defRPr sz="1867" baseline="0">
                <a:latin typeface="+mn-lt"/>
                <a:ea typeface="+mn-ea"/>
              </a:defRPr>
            </a:lvl1pPr>
            <a:lvl2pPr marL="360018" indent="-240012">
              <a:lnSpc>
                <a:spcPct val="100000"/>
              </a:lnSpc>
              <a:spcAft>
                <a:spcPts val="800"/>
              </a:spcAft>
              <a:defRPr sz="1600" baseline="0">
                <a:latin typeface="+mn-ea"/>
                <a:ea typeface="+mn-ea"/>
              </a:defRPr>
            </a:lvl2pPr>
            <a:lvl3pPr marL="720036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3pPr>
            <a:lvl4pPr marL="1080054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4pPr>
            <a:lvl5pPr marL="1440072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5pPr>
            <a:lvl6pPr marL="1800090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6pPr>
            <a:lvl7pPr marL="2160108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7pPr>
            <a:lvl8pPr marL="2520126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8pPr>
            <a:lvl9pPr marL="2880144" indent="-240012">
              <a:lnSpc>
                <a:spcPct val="100000"/>
              </a:lnSpc>
              <a:spcAft>
                <a:spcPts val="800"/>
              </a:spcAft>
              <a:defRPr sz="1600">
                <a:latin typeface="+mn-ea"/>
                <a:ea typeface="+mn-ea"/>
              </a:defRPr>
            </a:lvl9pPr>
          </a:lstStyle>
          <a:p>
            <a:pPr lvl="0"/>
            <a:r>
              <a:rPr kumimoji="1" lang="en-US" altLang="ja-JP" dirty="0"/>
              <a:t>Click to add object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64" y="6456535"/>
            <a:ext cx="1047886" cy="127020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43714FD7-6AD5-1B4C-95BA-BB0FB7D2AE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4963" y="636966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336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g_re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 hasCustomPrompt="1"/>
          </p:nvPr>
        </p:nvSpPr>
        <p:spPr>
          <a:xfrm>
            <a:off x="334963" y="321684"/>
            <a:ext cx="11522075" cy="5396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j-lt"/>
                <a:ea typeface="+mj-ea"/>
              </a:defRPr>
            </a:lvl1pPr>
          </a:lstStyle>
          <a:p>
            <a:r>
              <a:rPr lang="en-US" altLang="ja-JP" dirty="0"/>
              <a:t>Click to add title</a:t>
            </a:r>
            <a:endParaRPr dirty="0"/>
          </a:p>
        </p:txBody>
      </p:sp>
      <p:sp>
        <p:nvSpPr>
          <p:cNvPr id="12" name="テキスト ボックス 11"/>
          <p:cNvSpPr txBox="1"/>
          <p:nvPr userDrawn="1"/>
        </p:nvSpPr>
        <p:spPr>
          <a:xfrm>
            <a:off x="11104119" y="6377806"/>
            <a:ext cx="764398" cy="2808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7624" tIns="47624" rIns="47624" bIns="47624" numCol="1" spcCol="38100" rtlCol="0" anchor="ctr">
            <a:spAutoFit/>
          </a:bodyPr>
          <a:lstStyle/>
          <a:p>
            <a:pPr marL="0" marR="0" indent="0" algn="r" defTabSz="54839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6CB4B4D-7CA3-9044-876B-883B54F8677D}" type="slidenum">
              <a:rPr lang="en-US" altLang="ja-JP" sz="1200" b="1" smtClean="0">
                <a:solidFill>
                  <a:schemeClr val="tx1"/>
                </a:solidFill>
                <a:latin typeface="+mn-lt"/>
              </a:rPr>
              <a:pPr marL="0" marR="0" indent="0" algn="r" defTabSz="54839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ja-JP" altLang="en-US" sz="1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メイリオ" panose="020B0604030504040204" pitchFamily="50" charset="-128"/>
              <a:cs typeface="メイリオ" panose="020B0604030504040204" pitchFamily="50" charset="-128"/>
              <a:sym typeface="ヒラギノ角ゴ ProN W3"/>
            </a:endParaRPr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sz="quarter" idx="10" hasCustomPrompt="1"/>
          </p:nvPr>
        </p:nvSpPr>
        <p:spPr>
          <a:xfrm>
            <a:off x="334963" y="1028859"/>
            <a:ext cx="11533553" cy="51612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800"/>
              </a:spcAft>
              <a:defRPr sz="1867" baseline="0">
                <a:solidFill>
                  <a:schemeClr val="tx1"/>
                </a:solidFill>
                <a:latin typeface="+mn-lt"/>
                <a:ea typeface="+mn-ea"/>
              </a:defRPr>
            </a:lvl1pPr>
            <a:lvl2pPr marL="360018" indent="-240012">
              <a:lnSpc>
                <a:spcPct val="100000"/>
              </a:lnSpc>
              <a:spcAft>
                <a:spcPts val="800"/>
              </a:spcAft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2pPr>
            <a:lvl3pPr marL="720036" indent="-240012">
              <a:lnSpc>
                <a:spcPct val="100000"/>
              </a:lnSpc>
              <a:spcAft>
                <a:spcPts val="800"/>
              </a:spcAft>
              <a:defRPr sz="1600">
                <a:solidFill>
                  <a:schemeClr val="bg1"/>
                </a:solidFill>
                <a:latin typeface="+mn-ea"/>
                <a:ea typeface="+mn-ea"/>
              </a:defRPr>
            </a:lvl3pPr>
            <a:lvl4pPr marL="1080054" indent="-240012">
              <a:lnSpc>
                <a:spcPct val="100000"/>
              </a:lnSpc>
              <a:spcAft>
                <a:spcPts val="800"/>
              </a:spcAft>
              <a:defRPr sz="1600">
                <a:solidFill>
                  <a:schemeClr val="bg1"/>
                </a:solidFill>
                <a:latin typeface="+mn-ea"/>
                <a:ea typeface="+mn-ea"/>
              </a:defRPr>
            </a:lvl4pPr>
            <a:lvl5pPr marL="1440072" indent="-240012">
              <a:lnSpc>
                <a:spcPct val="100000"/>
              </a:lnSpc>
              <a:spcAft>
                <a:spcPts val="800"/>
              </a:spcAft>
              <a:defRPr sz="1600">
                <a:solidFill>
                  <a:schemeClr val="bg1"/>
                </a:solidFill>
                <a:latin typeface="+mn-ea"/>
                <a:ea typeface="+mn-ea"/>
              </a:defRPr>
            </a:lvl5pPr>
            <a:lvl6pPr marL="1800090" indent="-240012">
              <a:lnSpc>
                <a:spcPct val="100000"/>
              </a:lnSpc>
              <a:spcAft>
                <a:spcPts val="800"/>
              </a:spcAft>
              <a:defRPr sz="1600">
                <a:solidFill>
                  <a:schemeClr val="bg1"/>
                </a:solidFill>
                <a:latin typeface="+mn-ea"/>
                <a:ea typeface="+mn-ea"/>
              </a:defRPr>
            </a:lvl6pPr>
            <a:lvl7pPr marL="2160108" indent="-240012">
              <a:lnSpc>
                <a:spcPct val="100000"/>
              </a:lnSpc>
              <a:spcAft>
                <a:spcPts val="800"/>
              </a:spcAft>
              <a:defRPr sz="1600">
                <a:solidFill>
                  <a:schemeClr val="bg1"/>
                </a:solidFill>
                <a:latin typeface="+mn-ea"/>
                <a:ea typeface="+mn-ea"/>
              </a:defRPr>
            </a:lvl7pPr>
            <a:lvl8pPr marL="2520126" indent="-240012">
              <a:lnSpc>
                <a:spcPct val="100000"/>
              </a:lnSpc>
              <a:spcAft>
                <a:spcPts val="800"/>
              </a:spcAft>
              <a:defRPr sz="1600">
                <a:solidFill>
                  <a:schemeClr val="bg1"/>
                </a:solidFill>
                <a:latin typeface="+mn-ea"/>
                <a:ea typeface="+mn-ea"/>
              </a:defRPr>
            </a:lvl8pPr>
            <a:lvl9pPr marL="2880144" indent="-240012">
              <a:lnSpc>
                <a:spcPct val="100000"/>
              </a:lnSpc>
              <a:spcAft>
                <a:spcPts val="800"/>
              </a:spcAft>
              <a:defRPr sz="1600">
                <a:solidFill>
                  <a:schemeClr val="bg1"/>
                </a:solidFill>
                <a:latin typeface="+mn-ea"/>
                <a:ea typeface="+mn-ea"/>
              </a:defRPr>
            </a:lvl9pPr>
          </a:lstStyle>
          <a:p>
            <a:pPr lvl="0"/>
            <a:r>
              <a:rPr kumimoji="1" lang="en-US" altLang="ja-JP" dirty="0"/>
              <a:t>Click to add object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408" y="6452051"/>
            <a:ext cx="1047750" cy="127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82B00-2742-9246-93A9-69359E0EAF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4963" y="636966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66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full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pic" idx="13" hasCustomPrompt="1"/>
          </p:nvPr>
        </p:nvSpPr>
        <p:spPr>
          <a:xfrm>
            <a:off x="1" y="0"/>
            <a:ext cx="12193587" cy="6858000"/>
          </a:xfrm>
          <a:prstGeom prst="rect">
            <a:avLst/>
          </a:prstGeom>
        </p:spPr>
        <p:txBody>
          <a:bodyPr lIns="91439" tIns="45719" rIns="91439" bIns="45719" anchor="ctr">
            <a:noAutofit/>
          </a:bodyPr>
          <a:lstStyle>
            <a:lvl1pPr algn="ctr">
              <a:defRPr b="1"/>
            </a:lvl1pPr>
          </a:lstStyle>
          <a:p>
            <a:r>
              <a:rPr lang="en-US" altLang="ja-JP" dirty="0"/>
              <a:t>Click icon to add full image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255459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ack-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97C0AEEE-698E-F348-89FD-E33AED85BF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794" y="2843942"/>
            <a:ext cx="3048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3982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ack-cover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F90AA9F3-25D2-9D4A-8350-BF8D3E2B06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794" y="2843942"/>
            <a:ext cx="3048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23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334964" y="324000"/>
            <a:ext cx="11522074" cy="53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6" tIns="71436" rIns="71436" bIns="71436" anchor="ctr">
            <a:normAutofit/>
          </a:bodyPr>
          <a:lstStyle/>
          <a:p>
            <a:r>
              <a:rPr lang="en-US" dirty="0"/>
              <a:t>Title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3" r:id="rId2"/>
    <p:sldLayoutId id="2147483664" r:id="rId3"/>
    <p:sldLayoutId id="2147483665" r:id="rId4"/>
    <p:sldLayoutId id="2147483660" r:id="rId5"/>
    <p:sldLayoutId id="2147483667" r:id="rId6"/>
    <p:sldLayoutId id="2147483666" r:id="rId7"/>
  </p:sldLayoutIdLst>
  <p:transition spd="med"/>
  <p:hf hdr="0" ftr="0" dt="0"/>
  <p:txStyles>
    <p:titleStyle>
      <a:lvl1pPr marL="0" marR="0" indent="0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メイリオ"/>
        </a:defRPr>
      </a:lvl1pPr>
      <a:lvl2pPr marL="0" marR="0" indent="0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2pPr>
      <a:lvl3pPr marL="0" marR="0" indent="0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3pPr>
      <a:lvl4pPr marL="0" marR="0" indent="0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4pPr>
      <a:lvl5pPr marL="0" marR="0" indent="0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5pPr>
      <a:lvl6pPr marL="0" marR="0" indent="0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6pPr>
      <a:lvl7pPr marL="0" marR="0" indent="0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7pPr>
      <a:lvl8pPr marL="0" marR="0" indent="0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8pPr>
      <a:lvl9pPr marL="0" marR="0" indent="0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9pPr>
    </p:titleStyle>
    <p:bodyStyle>
      <a:lvl1pPr marL="0" marR="0" indent="0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1pPr>
      <a:lvl2pPr marL="464374" marR="0" indent="-297676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2pPr>
      <a:lvl3pPr marL="631073" marR="0" indent="-297676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3pPr>
      <a:lvl4pPr marL="797772" marR="0" indent="-297676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4pPr>
      <a:lvl5pPr marL="964470" marR="0" indent="-297676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5pPr>
      <a:lvl6pPr marL="1131169" marR="0" indent="-297676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6pPr>
      <a:lvl7pPr marL="1297868" marR="0" indent="-297676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7pPr>
      <a:lvl8pPr marL="1464566" marR="0" indent="-297676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8pPr>
      <a:lvl9pPr marL="1631265" marR="0" indent="-297676" algn="l" defTabSz="308475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kumimoji="1"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j-cs"/>
          <a:sym typeface="メイリオ"/>
        </a:defRPr>
      </a:lvl9pPr>
    </p:bodyStyle>
    <p:otherStyle>
      <a:lvl1pPr marL="0" marR="0" indent="0" algn="ctr" defTabSz="548474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10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kuten Global B"/>
        </a:defRPr>
      </a:lvl1pPr>
      <a:lvl2pPr marL="0" marR="0" indent="0" algn="ctr" defTabSz="548474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10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kuten Global B"/>
        </a:defRPr>
      </a:lvl2pPr>
      <a:lvl3pPr marL="0" marR="0" indent="0" algn="ctr" defTabSz="548474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10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kuten Global B"/>
        </a:defRPr>
      </a:lvl3pPr>
      <a:lvl4pPr marL="0" marR="0" indent="0" algn="ctr" defTabSz="548474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10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kuten Global B"/>
        </a:defRPr>
      </a:lvl4pPr>
      <a:lvl5pPr marL="0" marR="0" indent="0" algn="ctr" defTabSz="548474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10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kuten Global B"/>
        </a:defRPr>
      </a:lvl5pPr>
      <a:lvl6pPr marL="0" marR="0" indent="0" algn="ctr" defTabSz="548474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10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kuten Global B"/>
        </a:defRPr>
      </a:lvl6pPr>
      <a:lvl7pPr marL="0" marR="0" indent="0" algn="ctr" defTabSz="548474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10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kuten Global B"/>
        </a:defRPr>
      </a:lvl7pPr>
      <a:lvl8pPr marL="0" marR="0" indent="0" algn="ctr" defTabSz="548474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10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kuten Global B"/>
        </a:defRPr>
      </a:lvl8pPr>
      <a:lvl9pPr marL="0" marR="0" indent="0" algn="ctr" defTabSz="548474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kumimoji="1" sz="1067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akuten Global B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48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38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5.tiff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/>
              <a:t>Web Threats - </a:t>
            </a:r>
            <a:r>
              <a:rPr lang="en-GB" altLang="ja-JP" dirty="0" err="1"/>
              <a:t>SQLi</a:t>
            </a:r>
            <a:endParaRPr kumimoji="1" lang="en-GB" altLang="ja-JP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quarter" idx="12"/>
          </p:nvPr>
        </p:nvSpPr>
        <p:spPr>
          <a:xfrm>
            <a:off x="1080000" y="3107530"/>
            <a:ext cx="4582670" cy="184547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altLang="ja-JP" sz="2000" dirty="0"/>
              <a:t>April 1, 2019</a:t>
            </a:r>
          </a:p>
          <a:p>
            <a:pPr>
              <a:spcAft>
                <a:spcPts val="600"/>
              </a:spcAft>
            </a:pPr>
            <a:r>
              <a:rPr lang="en-GB" altLang="ja-JP" sz="2000" dirty="0"/>
              <a:t>Version 1</a:t>
            </a:r>
          </a:p>
          <a:p>
            <a:pPr>
              <a:spcAft>
                <a:spcPts val="600"/>
              </a:spcAft>
            </a:pPr>
            <a:r>
              <a:rPr lang="en-GB" altLang="ja-JP" dirty="0"/>
              <a:t>Cyber Security Defense Department</a:t>
            </a:r>
          </a:p>
          <a:p>
            <a:pPr>
              <a:spcAft>
                <a:spcPts val="600"/>
              </a:spcAft>
            </a:pPr>
            <a:r>
              <a:rPr lang="en-GB" altLang="ja-JP" sz="2000" dirty="0"/>
              <a:t>Rakuten, Inc.</a:t>
            </a:r>
          </a:p>
          <a:p>
            <a:endParaRPr kumimoji="1" lang="en-GB" altLang="ja-JP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832D1-5616-8344-ACD5-1CF946CCD807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48965">
            <a:off x="7538272" y="-782737"/>
            <a:ext cx="5741620" cy="5741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5CBD20-8FC2-B844-8443-7E3F438089B8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48965">
            <a:off x="8449164" y="128154"/>
            <a:ext cx="3919837" cy="391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235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9CA8692-DD2C-C44E-9982-01125F2C4971}"/>
              </a:ext>
            </a:extLst>
          </p:cNvPr>
          <p:cNvSpPr/>
          <p:nvPr/>
        </p:nvSpPr>
        <p:spPr>
          <a:xfrm>
            <a:off x="0" y="5515345"/>
            <a:ext cx="12192000" cy="713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 err="1"/>
              <a:t>SQLi</a:t>
            </a:r>
            <a:r>
              <a:rPr kumimoji="1" lang="en-GB" altLang="ja-JP" dirty="0"/>
              <a:t> - </a:t>
            </a:r>
            <a:r>
              <a:rPr lang="en-GB" altLang="ja-JP" dirty="0"/>
              <a:t>Detection</a:t>
            </a:r>
            <a:endParaRPr kumimoji="1" lang="en-GB" altLang="ja-JP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44635-86FF-904F-82C5-95A0A55B9725}"/>
              </a:ext>
            </a:extLst>
          </p:cNvPr>
          <p:cNvCxnSpPr>
            <a:cxnSpLocks/>
          </p:cNvCxnSpPr>
          <p:nvPr/>
        </p:nvCxnSpPr>
        <p:spPr>
          <a:xfrm>
            <a:off x="0" y="863667"/>
            <a:ext cx="42272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1DBC6B-7DA3-D44A-B585-CF7FA508187C}"/>
              </a:ext>
            </a:extLst>
          </p:cNvPr>
          <p:cNvSpPr txBox="1"/>
          <p:nvPr/>
        </p:nvSpPr>
        <p:spPr>
          <a:xfrm>
            <a:off x="334964" y="5641131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Beyond the basics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253D7A-0489-954C-8D55-0DB5F2045AA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647" y="1455212"/>
            <a:ext cx="10786705" cy="3468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863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9CA8692-DD2C-C44E-9982-01125F2C4971}"/>
              </a:ext>
            </a:extLst>
          </p:cNvPr>
          <p:cNvSpPr/>
          <p:nvPr/>
        </p:nvSpPr>
        <p:spPr>
          <a:xfrm>
            <a:off x="0" y="5515345"/>
            <a:ext cx="12192000" cy="713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 err="1"/>
              <a:t>SQLi</a:t>
            </a:r>
            <a:r>
              <a:rPr kumimoji="1" lang="en-GB" altLang="ja-JP" dirty="0"/>
              <a:t> - </a:t>
            </a:r>
            <a:r>
              <a:rPr lang="en-GB" altLang="ja-JP" dirty="0"/>
              <a:t>Detection</a:t>
            </a:r>
            <a:endParaRPr kumimoji="1" lang="en-GB" altLang="ja-JP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44635-86FF-904F-82C5-95A0A55B9725}"/>
              </a:ext>
            </a:extLst>
          </p:cNvPr>
          <p:cNvCxnSpPr>
            <a:cxnSpLocks/>
          </p:cNvCxnSpPr>
          <p:nvPr/>
        </p:nvCxnSpPr>
        <p:spPr>
          <a:xfrm>
            <a:off x="0" y="863667"/>
            <a:ext cx="42272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1DBC6B-7DA3-D44A-B585-CF7FA508187C}"/>
              </a:ext>
            </a:extLst>
          </p:cNvPr>
          <p:cNvSpPr txBox="1"/>
          <p:nvPr/>
        </p:nvSpPr>
        <p:spPr>
          <a:xfrm>
            <a:off x="334964" y="5641131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Beyond the basics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47EAE-56ED-0F4B-828A-ABAB5A39D444}"/>
              </a:ext>
            </a:extLst>
          </p:cNvPr>
          <p:cNvSpPr txBox="1"/>
          <p:nvPr/>
        </p:nvSpPr>
        <p:spPr>
          <a:xfrm>
            <a:off x="334964" y="141149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Digging a little deeper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F0A62-EDF0-6A4F-93E9-CA283BB4FD78}"/>
              </a:ext>
            </a:extLst>
          </p:cNvPr>
          <p:cNvSpPr txBox="1"/>
          <p:nvPr/>
        </p:nvSpPr>
        <p:spPr>
          <a:xfrm>
            <a:off x="334964" y="2063038"/>
            <a:ext cx="6101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What if error messages are disabled?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6DBE5-F7C2-CC41-B581-E2B75533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61" y="388095"/>
            <a:ext cx="5253036" cy="5253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892310-F071-2143-817B-EA0A75BB4C10}"/>
              </a:ext>
            </a:extLst>
          </p:cNvPr>
          <p:cNvSpPr txBox="1"/>
          <p:nvPr/>
        </p:nvSpPr>
        <p:spPr>
          <a:xfrm>
            <a:off x="334964" y="2700147"/>
            <a:ext cx="61016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can query the database with true or false queries, and analyse the responses.</a:t>
            </a:r>
          </a:p>
          <a:p>
            <a:pPr algn="ctr"/>
            <a:r>
              <a:rPr lang="en-US" i="1" dirty="0"/>
              <a:t>http://</a:t>
            </a:r>
            <a:r>
              <a:rPr lang="en-US" i="1" dirty="0" err="1"/>
              <a:t>books.com</a:t>
            </a:r>
            <a:r>
              <a:rPr lang="en-US" i="1" dirty="0"/>
              <a:t>/</a:t>
            </a:r>
            <a:r>
              <a:rPr lang="en-US" i="1" dirty="0" err="1"/>
              <a:t>item.php?id</a:t>
            </a:r>
            <a:r>
              <a:rPr lang="en-US" i="1" dirty="0"/>
              <a:t>=2 </a:t>
            </a:r>
            <a:r>
              <a:rPr lang="en-US" i="1" dirty="0">
                <a:solidFill>
                  <a:schemeClr val="accent1"/>
                </a:solidFill>
              </a:rPr>
              <a:t>and 1=2</a:t>
            </a:r>
          </a:p>
          <a:p>
            <a:pPr algn="ctr"/>
            <a:r>
              <a:rPr lang="en-US" i="1" dirty="0"/>
              <a:t>http://</a:t>
            </a:r>
            <a:r>
              <a:rPr lang="en-US" i="1" dirty="0" err="1"/>
              <a:t>books.com</a:t>
            </a:r>
            <a:r>
              <a:rPr lang="en-US" i="1" dirty="0"/>
              <a:t>/</a:t>
            </a:r>
            <a:r>
              <a:rPr lang="en-US" i="1" dirty="0" err="1"/>
              <a:t>item.php?id</a:t>
            </a:r>
            <a:r>
              <a:rPr lang="en-US" i="1" dirty="0"/>
              <a:t>=2 </a:t>
            </a:r>
            <a:r>
              <a:rPr lang="en-US" i="1" dirty="0">
                <a:solidFill>
                  <a:schemeClr val="accent1"/>
                </a:solidFill>
              </a:rPr>
              <a:t>and 1=1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can use functions such as sleep(5) to see if our query is executed.</a:t>
            </a:r>
          </a:p>
          <a:p>
            <a:pPr algn="ctr"/>
            <a:r>
              <a:rPr lang="en-US" i="1" dirty="0"/>
              <a:t>http://</a:t>
            </a:r>
            <a:r>
              <a:rPr lang="en-US" i="1" dirty="0" err="1"/>
              <a:t>books.com</a:t>
            </a:r>
            <a:r>
              <a:rPr lang="en-US" i="1" dirty="0"/>
              <a:t>/</a:t>
            </a:r>
            <a:r>
              <a:rPr lang="en-US" i="1" dirty="0" err="1"/>
              <a:t>item.php?id</a:t>
            </a:r>
            <a:r>
              <a:rPr lang="en-US" i="1" dirty="0"/>
              <a:t>=2 </a:t>
            </a:r>
            <a:r>
              <a:rPr lang="en-US" i="1" dirty="0">
                <a:solidFill>
                  <a:schemeClr val="accent1"/>
                </a:solidFill>
              </a:rPr>
              <a:t>and sleep(5)</a:t>
            </a:r>
          </a:p>
        </p:txBody>
      </p:sp>
    </p:spTree>
    <p:extLst>
      <p:ext uri="{BB962C8B-B14F-4D97-AF65-F5344CB8AC3E}">
        <p14:creationId xmlns:p14="http://schemas.microsoft.com/office/powerpoint/2010/main" val="168604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9CA8692-DD2C-C44E-9982-01125F2C4971}"/>
              </a:ext>
            </a:extLst>
          </p:cNvPr>
          <p:cNvSpPr/>
          <p:nvPr/>
        </p:nvSpPr>
        <p:spPr>
          <a:xfrm>
            <a:off x="0" y="5515345"/>
            <a:ext cx="12192000" cy="713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 err="1"/>
              <a:t>SQLi</a:t>
            </a:r>
            <a:r>
              <a:rPr kumimoji="1" lang="en-GB" altLang="ja-JP" dirty="0"/>
              <a:t> - </a:t>
            </a:r>
            <a:r>
              <a:rPr lang="en-GB" altLang="ja-JP" dirty="0"/>
              <a:t>Multibyte Attacks</a:t>
            </a:r>
            <a:endParaRPr kumimoji="1" lang="en-GB" altLang="ja-JP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44635-86FF-904F-82C5-95A0A55B9725}"/>
              </a:ext>
            </a:extLst>
          </p:cNvPr>
          <p:cNvCxnSpPr>
            <a:cxnSpLocks/>
          </p:cNvCxnSpPr>
          <p:nvPr/>
        </p:nvCxnSpPr>
        <p:spPr>
          <a:xfrm>
            <a:off x="0" y="863667"/>
            <a:ext cx="42272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1DBC6B-7DA3-D44A-B585-CF7FA508187C}"/>
              </a:ext>
            </a:extLst>
          </p:cNvPr>
          <p:cNvSpPr txBox="1"/>
          <p:nvPr/>
        </p:nvSpPr>
        <p:spPr>
          <a:xfrm>
            <a:off x="334964" y="5641131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Beyond the basics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47EAE-56ED-0F4B-828A-ABAB5A39D444}"/>
              </a:ext>
            </a:extLst>
          </p:cNvPr>
          <p:cNvSpPr txBox="1"/>
          <p:nvPr/>
        </p:nvSpPr>
        <p:spPr>
          <a:xfrm>
            <a:off x="334964" y="141149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Multibyte </a:t>
            </a:r>
            <a:r>
              <a:rPr lang="en-GB" b="1" dirty="0" err="1"/>
              <a:t>SQLi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F0A62-EDF0-6A4F-93E9-CA283BB4FD78}"/>
              </a:ext>
            </a:extLst>
          </p:cNvPr>
          <p:cNvSpPr txBox="1"/>
          <p:nvPr/>
        </p:nvSpPr>
        <p:spPr>
          <a:xfrm>
            <a:off x="334964" y="2063038"/>
            <a:ext cx="6101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Problems can arise when applications and databases interpret data differently…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6DBE5-F7C2-CC41-B581-E2B75533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61" y="388095"/>
            <a:ext cx="5253036" cy="5253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892310-F071-2143-817B-EA0A75BB4C10}"/>
              </a:ext>
            </a:extLst>
          </p:cNvPr>
          <p:cNvSpPr txBox="1"/>
          <p:nvPr/>
        </p:nvSpPr>
        <p:spPr>
          <a:xfrm>
            <a:off x="334964" y="2958130"/>
            <a:ext cx="61016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systems use UTF-8, but historically, many systems use different character encodings.</a:t>
            </a:r>
          </a:p>
          <a:p>
            <a:endParaRPr lang="en-US" dirty="0"/>
          </a:p>
          <a:p>
            <a:r>
              <a:rPr lang="en-US" dirty="0"/>
              <a:t>GBK: Simplified Chinese</a:t>
            </a:r>
          </a:p>
          <a:p>
            <a:r>
              <a:rPr lang="en-US" dirty="0"/>
              <a:t>Big5: Traditional Chinese</a:t>
            </a:r>
          </a:p>
          <a:p>
            <a:r>
              <a:rPr lang="en-US" dirty="0" err="1"/>
              <a:t>Shift_JIS</a:t>
            </a:r>
            <a:r>
              <a:rPr lang="en-US" dirty="0"/>
              <a:t>: Japanese</a:t>
            </a:r>
          </a:p>
          <a:p>
            <a:r>
              <a:rPr lang="en-US" dirty="0"/>
              <a:t>UTF-8: Covers most major languages</a:t>
            </a:r>
          </a:p>
        </p:txBody>
      </p:sp>
    </p:spTree>
    <p:extLst>
      <p:ext uri="{BB962C8B-B14F-4D97-AF65-F5344CB8AC3E}">
        <p14:creationId xmlns:p14="http://schemas.microsoft.com/office/powerpoint/2010/main" val="2997035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9CA8692-DD2C-C44E-9982-01125F2C4971}"/>
              </a:ext>
            </a:extLst>
          </p:cNvPr>
          <p:cNvSpPr/>
          <p:nvPr/>
        </p:nvSpPr>
        <p:spPr>
          <a:xfrm>
            <a:off x="0" y="5515345"/>
            <a:ext cx="12192000" cy="713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 err="1"/>
              <a:t>SQLi</a:t>
            </a:r>
            <a:r>
              <a:rPr kumimoji="1" lang="en-GB" altLang="ja-JP" dirty="0"/>
              <a:t> - </a:t>
            </a:r>
            <a:r>
              <a:rPr lang="en-GB" altLang="ja-JP" dirty="0"/>
              <a:t>Multibyte Attacks</a:t>
            </a:r>
            <a:endParaRPr kumimoji="1" lang="en-GB" altLang="ja-JP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44635-86FF-904F-82C5-95A0A55B9725}"/>
              </a:ext>
            </a:extLst>
          </p:cNvPr>
          <p:cNvCxnSpPr>
            <a:cxnSpLocks/>
          </p:cNvCxnSpPr>
          <p:nvPr/>
        </p:nvCxnSpPr>
        <p:spPr>
          <a:xfrm>
            <a:off x="0" y="863667"/>
            <a:ext cx="42272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1DBC6B-7DA3-D44A-B585-CF7FA508187C}"/>
              </a:ext>
            </a:extLst>
          </p:cNvPr>
          <p:cNvSpPr txBox="1"/>
          <p:nvPr/>
        </p:nvSpPr>
        <p:spPr>
          <a:xfrm>
            <a:off x="334964" y="5641131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Beyond the basics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47EAE-56ED-0F4B-828A-ABAB5A39D444}"/>
              </a:ext>
            </a:extLst>
          </p:cNvPr>
          <p:cNvSpPr txBox="1"/>
          <p:nvPr/>
        </p:nvSpPr>
        <p:spPr>
          <a:xfrm>
            <a:off x="334964" y="141149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Multibyte </a:t>
            </a:r>
            <a:r>
              <a:rPr lang="en-GB" b="1" dirty="0" err="1"/>
              <a:t>SQLi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F0A62-EDF0-6A4F-93E9-CA283BB4FD78}"/>
              </a:ext>
            </a:extLst>
          </p:cNvPr>
          <p:cNvSpPr txBox="1"/>
          <p:nvPr/>
        </p:nvSpPr>
        <p:spPr>
          <a:xfrm>
            <a:off x="334964" y="2063038"/>
            <a:ext cx="6101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Let’s take an example from GBK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6DBE5-F7C2-CC41-B581-E2B75533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61" y="388095"/>
            <a:ext cx="5253036" cy="5253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892310-F071-2143-817B-EA0A75BB4C10}"/>
              </a:ext>
            </a:extLst>
          </p:cNvPr>
          <p:cNvSpPr txBox="1"/>
          <p:nvPr/>
        </p:nvSpPr>
        <p:spPr>
          <a:xfrm>
            <a:off x="334964" y="2657037"/>
            <a:ext cx="6101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character </a:t>
            </a:r>
            <a:r>
              <a:rPr lang="en-US" sz="2400" dirty="0" err="1">
                <a:solidFill>
                  <a:schemeClr val="tx2"/>
                </a:solidFill>
              </a:rPr>
              <a:t>縗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/>
              <a:t>is </a:t>
            </a:r>
            <a:r>
              <a:rPr lang="en-US" sz="2400" dirty="0">
                <a:solidFill>
                  <a:schemeClr val="tx2"/>
                </a:solidFill>
              </a:rPr>
              <a:t>%BF%5C</a:t>
            </a:r>
          </a:p>
          <a:p>
            <a:r>
              <a:rPr lang="en-US" sz="2400" dirty="0"/>
              <a:t>In UTF-8 the encoding </a:t>
            </a:r>
            <a:r>
              <a:rPr lang="en-US" sz="2400" dirty="0">
                <a:solidFill>
                  <a:schemeClr val="tx2"/>
                </a:solidFill>
              </a:rPr>
              <a:t>%BF%5C </a:t>
            </a:r>
            <a:r>
              <a:rPr lang="en-US" sz="2400" dirty="0"/>
              <a:t>is</a:t>
            </a:r>
            <a:r>
              <a:rPr lang="en-US" sz="2400" dirty="0">
                <a:solidFill>
                  <a:schemeClr val="tx2"/>
                </a:solidFill>
              </a:rPr>
              <a:t> ?\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49FC7F-1CF4-CE47-AC45-45A767C95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952779"/>
              </p:ext>
            </p:extLst>
          </p:nvPr>
        </p:nvGraphicFramePr>
        <p:xfrm>
          <a:off x="505915" y="3620368"/>
          <a:ext cx="3259083" cy="1886580"/>
        </p:xfrm>
        <a:graphic>
          <a:graphicData uri="http://schemas.openxmlformats.org/drawingml/2006/table">
            <a:tbl>
              <a:tblPr/>
              <a:tblGrid>
                <a:gridCol w="1612828">
                  <a:extLst>
                    <a:ext uri="{9D8B030D-6E8A-4147-A177-3AD203B41FA5}">
                      <a16:colId xmlns:a16="http://schemas.microsoft.com/office/drawing/2014/main" val="2098141573"/>
                    </a:ext>
                  </a:extLst>
                </a:gridCol>
                <a:gridCol w="1646255">
                  <a:extLst>
                    <a:ext uri="{9D8B030D-6E8A-4147-A177-3AD203B41FA5}">
                      <a16:colId xmlns:a16="http://schemas.microsoft.com/office/drawing/2014/main" val="1308055260"/>
                    </a:ext>
                  </a:extLst>
                </a:gridCol>
              </a:tblGrid>
              <a:tr h="35389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Character</a:t>
                      </a:r>
                    </a:p>
                  </a:txBody>
                  <a:tcPr marL="133477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From UTF-8</a:t>
                      </a:r>
                    </a:p>
                  </a:txBody>
                  <a:tcPr marL="66738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767401"/>
                  </a:ext>
                </a:extLst>
              </a:tr>
              <a:tr h="373735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 dirty="0">
                          <a:effectLst/>
                        </a:rPr>
                        <a:t>'</a:t>
                      </a:r>
                    </a:p>
                  </a:txBody>
                  <a:tcPr marL="133477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 dirty="0">
                          <a:effectLst/>
                        </a:rPr>
                        <a:t>%27</a:t>
                      </a:r>
                    </a:p>
                  </a:txBody>
                  <a:tcPr marL="66738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26811"/>
                  </a:ext>
                </a:extLst>
              </a:tr>
              <a:tr h="373735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 dirty="0">
                          <a:effectLst/>
                        </a:rPr>
                        <a:t>(</a:t>
                      </a:r>
                    </a:p>
                  </a:txBody>
                  <a:tcPr marL="133477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 dirty="0">
                          <a:effectLst/>
                        </a:rPr>
                        <a:t>%28</a:t>
                      </a:r>
                    </a:p>
                  </a:txBody>
                  <a:tcPr marL="66738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791919"/>
                  </a:ext>
                </a:extLst>
              </a:tr>
              <a:tr h="373735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 dirty="0">
                          <a:effectLst/>
                        </a:rPr>
                        <a:t>)</a:t>
                      </a:r>
                    </a:p>
                  </a:txBody>
                  <a:tcPr marL="133477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 dirty="0">
                          <a:effectLst/>
                        </a:rPr>
                        <a:t>%29</a:t>
                      </a:r>
                    </a:p>
                  </a:txBody>
                  <a:tcPr marL="66738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183787"/>
                  </a:ext>
                </a:extLst>
              </a:tr>
              <a:tr h="373735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 dirty="0">
                          <a:effectLst/>
                        </a:rPr>
                        <a:t>\</a:t>
                      </a:r>
                    </a:p>
                  </a:txBody>
                  <a:tcPr marL="133477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1600" dirty="0">
                          <a:effectLst/>
                        </a:rPr>
                        <a:t>%5C</a:t>
                      </a:r>
                    </a:p>
                  </a:txBody>
                  <a:tcPr marL="66738" marR="66738" marT="66738" marB="6673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313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2166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9CA8692-DD2C-C44E-9982-01125F2C4971}"/>
              </a:ext>
            </a:extLst>
          </p:cNvPr>
          <p:cNvSpPr/>
          <p:nvPr/>
        </p:nvSpPr>
        <p:spPr>
          <a:xfrm>
            <a:off x="0" y="5515345"/>
            <a:ext cx="12192000" cy="713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 err="1"/>
              <a:t>SQLi</a:t>
            </a:r>
            <a:r>
              <a:rPr kumimoji="1" lang="en-GB" altLang="ja-JP" dirty="0"/>
              <a:t> - </a:t>
            </a:r>
            <a:r>
              <a:rPr lang="en-GB" altLang="ja-JP" dirty="0"/>
              <a:t>Multibyte Attacks</a:t>
            </a:r>
            <a:endParaRPr kumimoji="1" lang="en-GB" altLang="ja-JP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44635-86FF-904F-82C5-95A0A55B9725}"/>
              </a:ext>
            </a:extLst>
          </p:cNvPr>
          <p:cNvCxnSpPr>
            <a:cxnSpLocks/>
          </p:cNvCxnSpPr>
          <p:nvPr/>
        </p:nvCxnSpPr>
        <p:spPr>
          <a:xfrm>
            <a:off x="0" y="863667"/>
            <a:ext cx="42272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1DBC6B-7DA3-D44A-B585-CF7FA508187C}"/>
              </a:ext>
            </a:extLst>
          </p:cNvPr>
          <p:cNvSpPr txBox="1"/>
          <p:nvPr/>
        </p:nvSpPr>
        <p:spPr>
          <a:xfrm>
            <a:off x="334964" y="5641131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Beyond the basics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47EAE-56ED-0F4B-828A-ABAB5A39D444}"/>
              </a:ext>
            </a:extLst>
          </p:cNvPr>
          <p:cNvSpPr txBox="1"/>
          <p:nvPr/>
        </p:nvSpPr>
        <p:spPr>
          <a:xfrm>
            <a:off x="334964" y="141149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Multibyte </a:t>
            </a:r>
            <a:r>
              <a:rPr lang="en-GB" b="1" dirty="0" err="1"/>
              <a:t>SQLi</a:t>
            </a:r>
            <a:endParaRPr lang="en-GB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9BF2B-BDC6-3C43-909E-8CD14B4DF833}"/>
              </a:ext>
            </a:extLst>
          </p:cNvPr>
          <p:cNvSpPr txBox="1"/>
          <p:nvPr/>
        </p:nvSpPr>
        <p:spPr>
          <a:xfrm>
            <a:off x="5003393" y="2673282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%BF%5C</a:t>
            </a:r>
            <a:endParaRPr kumimoji="1" lang="en-GB" sz="3600" dirty="0" err="1"/>
          </a:p>
        </p:txBody>
      </p:sp>
      <p:pic>
        <p:nvPicPr>
          <p:cNvPr id="12" name="Graphic 11" descr="Server">
            <a:extLst>
              <a:ext uri="{FF2B5EF4-FFF2-40B4-BE49-F238E27FC236}">
                <a16:creationId xmlns:a16="http://schemas.microsoft.com/office/drawing/2014/main" id="{DA3BBBAE-35BC-6545-81AA-77624951F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9324" y="1906616"/>
            <a:ext cx="2185213" cy="21852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05FFFE-D0A5-6D4A-A4EA-6C002C467136}"/>
              </a:ext>
            </a:extLst>
          </p:cNvPr>
          <p:cNvSpPr txBox="1"/>
          <p:nvPr/>
        </p:nvSpPr>
        <p:spPr>
          <a:xfrm>
            <a:off x="488317" y="4182683"/>
            <a:ext cx="4227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sz="2400" dirty="0"/>
              <a:t>Application 1 thinks </a:t>
            </a:r>
            <a:r>
              <a:rPr kumimoji="1" lang="en-GB" sz="2400" dirty="0">
                <a:solidFill>
                  <a:schemeClr val="tx2"/>
                </a:solidFill>
              </a:rPr>
              <a:t>%BF%5C </a:t>
            </a:r>
            <a:r>
              <a:rPr kumimoji="1" lang="en-GB" sz="2400" dirty="0"/>
              <a:t>is </a:t>
            </a:r>
            <a:r>
              <a:rPr lang="en-US" sz="2400" dirty="0" err="1">
                <a:solidFill>
                  <a:schemeClr val="tx2"/>
                </a:solidFill>
              </a:rPr>
              <a:t>縗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/>
              <a:t>because it is using </a:t>
            </a:r>
            <a:r>
              <a:rPr lang="en-US" sz="2400" dirty="0">
                <a:solidFill>
                  <a:schemeClr val="tx2"/>
                </a:solidFill>
              </a:rPr>
              <a:t>GBK</a:t>
            </a:r>
            <a:endParaRPr kumimoji="1" lang="en-GB" sz="2400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D6E6DA-4F64-0741-AFBD-8D7A628C5687}"/>
              </a:ext>
            </a:extLst>
          </p:cNvPr>
          <p:cNvSpPr txBox="1"/>
          <p:nvPr/>
        </p:nvSpPr>
        <p:spPr>
          <a:xfrm>
            <a:off x="7414363" y="4086569"/>
            <a:ext cx="4351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sz="2400" dirty="0"/>
              <a:t>Application </a:t>
            </a:r>
            <a:r>
              <a:rPr lang="en-GB" sz="2400" dirty="0"/>
              <a:t>2</a:t>
            </a:r>
            <a:r>
              <a:rPr kumimoji="1" lang="en-GB" sz="2400" dirty="0"/>
              <a:t> thinks </a:t>
            </a:r>
            <a:r>
              <a:rPr kumimoji="1" lang="en-GB" sz="2400" dirty="0">
                <a:solidFill>
                  <a:schemeClr val="tx2"/>
                </a:solidFill>
              </a:rPr>
              <a:t>%BF%5C </a:t>
            </a:r>
            <a:r>
              <a:rPr kumimoji="1" lang="en-GB" sz="2400" dirty="0"/>
              <a:t>is </a:t>
            </a:r>
            <a:r>
              <a:rPr kumimoji="1" lang="en-US" sz="2400" dirty="0">
                <a:solidFill>
                  <a:schemeClr val="tx2"/>
                </a:solidFill>
              </a:rPr>
              <a:t>?</a:t>
            </a:r>
            <a:r>
              <a:rPr lang="en-US" sz="2400" dirty="0">
                <a:solidFill>
                  <a:schemeClr val="tx2"/>
                </a:solidFill>
              </a:rPr>
              <a:t>\ </a:t>
            </a:r>
            <a:r>
              <a:rPr lang="en-US" sz="2400" dirty="0"/>
              <a:t>because it is using </a:t>
            </a:r>
            <a:r>
              <a:rPr lang="en-US" sz="2400" dirty="0">
                <a:solidFill>
                  <a:schemeClr val="tx2"/>
                </a:solidFill>
              </a:rPr>
              <a:t>UTF-8</a:t>
            </a:r>
            <a:endParaRPr kumimoji="1" lang="en-GB" sz="2400" dirty="0">
              <a:solidFill>
                <a:schemeClr val="tx2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39671B-59BD-1043-AEED-7066E88E1B11}"/>
              </a:ext>
            </a:extLst>
          </p:cNvPr>
          <p:cNvCxnSpPr>
            <a:stCxn id="12" idx="3"/>
            <a:endCxn id="4" idx="1"/>
          </p:cNvCxnSpPr>
          <p:nvPr/>
        </p:nvCxnSpPr>
        <p:spPr>
          <a:xfrm flipV="1">
            <a:off x="3694537" y="2996448"/>
            <a:ext cx="1308856" cy="27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A28142-7CCA-2348-ABF2-23E41A66D2C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188607" y="2996448"/>
            <a:ext cx="1308856" cy="2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Server">
            <a:extLst>
              <a:ext uri="{FF2B5EF4-FFF2-40B4-BE49-F238E27FC236}">
                <a16:creationId xmlns:a16="http://schemas.microsoft.com/office/drawing/2014/main" id="{4422036F-E661-D440-8281-BB71404A2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97463" y="1901356"/>
            <a:ext cx="2185213" cy="218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55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9CA8692-DD2C-C44E-9982-01125F2C4971}"/>
              </a:ext>
            </a:extLst>
          </p:cNvPr>
          <p:cNvSpPr/>
          <p:nvPr/>
        </p:nvSpPr>
        <p:spPr>
          <a:xfrm>
            <a:off x="0" y="5515345"/>
            <a:ext cx="12192000" cy="713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 err="1"/>
              <a:t>SQLi</a:t>
            </a:r>
            <a:r>
              <a:rPr kumimoji="1" lang="en-GB" altLang="ja-JP" dirty="0"/>
              <a:t> - </a:t>
            </a:r>
            <a:r>
              <a:rPr lang="en-GB" altLang="ja-JP" dirty="0"/>
              <a:t>Multibyte Attacks</a:t>
            </a:r>
            <a:endParaRPr kumimoji="1" lang="en-GB" altLang="ja-JP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44635-86FF-904F-82C5-95A0A55B9725}"/>
              </a:ext>
            </a:extLst>
          </p:cNvPr>
          <p:cNvCxnSpPr>
            <a:cxnSpLocks/>
          </p:cNvCxnSpPr>
          <p:nvPr/>
        </p:nvCxnSpPr>
        <p:spPr>
          <a:xfrm>
            <a:off x="0" y="863667"/>
            <a:ext cx="42272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1DBC6B-7DA3-D44A-B585-CF7FA508187C}"/>
              </a:ext>
            </a:extLst>
          </p:cNvPr>
          <p:cNvSpPr txBox="1"/>
          <p:nvPr/>
        </p:nvSpPr>
        <p:spPr>
          <a:xfrm>
            <a:off x="334964" y="5641131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Beyond the basics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47EAE-56ED-0F4B-828A-ABAB5A39D444}"/>
              </a:ext>
            </a:extLst>
          </p:cNvPr>
          <p:cNvSpPr txBox="1"/>
          <p:nvPr/>
        </p:nvSpPr>
        <p:spPr>
          <a:xfrm>
            <a:off x="334964" y="141149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Input sanitising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C4370-71A9-AD4B-99E9-8ABDA2064554}"/>
              </a:ext>
            </a:extLst>
          </p:cNvPr>
          <p:cNvSpPr txBox="1"/>
          <p:nvPr/>
        </p:nvSpPr>
        <p:spPr>
          <a:xfrm>
            <a:off x="334964" y="2063038"/>
            <a:ext cx="69802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 many languages we can simply sanitise input with built-in functions.</a:t>
            </a:r>
          </a:p>
          <a:p>
            <a:endParaRPr lang="en-GB" sz="2400" dirty="0"/>
          </a:p>
          <a:p>
            <a:r>
              <a:rPr lang="en-GB" sz="2400" dirty="0"/>
              <a:t>For example, in PHP we can use: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addslashes</a:t>
            </a:r>
            <a:r>
              <a:rPr lang="en-GB" sz="2400" dirty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mysql_escape_string</a:t>
            </a:r>
            <a:r>
              <a:rPr lang="en-GB" sz="2400" dirty="0"/>
              <a:t>()</a:t>
            </a:r>
          </a:p>
          <a:p>
            <a:endParaRPr lang="en-GB" sz="2400" dirty="0"/>
          </a:p>
          <a:p>
            <a:r>
              <a:rPr lang="en-GB" sz="2400" dirty="0"/>
              <a:t>But both of these check characters byte by byte…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02C97D-08B9-5D4E-A3D8-866A8C17B466}"/>
              </a:ext>
            </a:extLst>
          </p:cNvPr>
          <p:cNvSpPr txBox="1"/>
          <p:nvPr/>
        </p:nvSpPr>
        <p:spPr>
          <a:xfrm>
            <a:off x="7500189" y="2459504"/>
            <a:ext cx="4356847" cy="1938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GB" sz="4000" dirty="0">
                <a:solidFill>
                  <a:schemeClr val="tx2"/>
                </a:solidFill>
              </a:rPr>
              <a:t>‘</a:t>
            </a:r>
            <a:r>
              <a:rPr kumimoji="1" lang="en-GB" sz="4000" dirty="0"/>
              <a:t> will have a slash added to it, </a:t>
            </a:r>
          </a:p>
          <a:p>
            <a:r>
              <a:rPr lang="en-GB" sz="4000" dirty="0"/>
              <a:t>and</a:t>
            </a:r>
            <a:r>
              <a:rPr kumimoji="1" lang="en-GB" sz="4000" dirty="0"/>
              <a:t> become </a:t>
            </a:r>
            <a:r>
              <a:rPr kumimoji="1" lang="en-GB" sz="4000" dirty="0">
                <a:solidFill>
                  <a:schemeClr val="tx2"/>
                </a:solidFill>
              </a:rPr>
              <a:t>\’</a:t>
            </a:r>
          </a:p>
        </p:txBody>
      </p:sp>
    </p:spTree>
    <p:extLst>
      <p:ext uri="{BB962C8B-B14F-4D97-AF65-F5344CB8AC3E}">
        <p14:creationId xmlns:p14="http://schemas.microsoft.com/office/powerpoint/2010/main" val="1281375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9CA8692-DD2C-C44E-9982-01125F2C4971}"/>
              </a:ext>
            </a:extLst>
          </p:cNvPr>
          <p:cNvSpPr/>
          <p:nvPr/>
        </p:nvSpPr>
        <p:spPr>
          <a:xfrm>
            <a:off x="0" y="5515345"/>
            <a:ext cx="12192000" cy="713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 err="1"/>
              <a:t>SQLi</a:t>
            </a:r>
            <a:r>
              <a:rPr kumimoji="1" lang="en-GB" altLang="ja-JP" dirty="0"/>
              <a:t> - </a:t>
            </a:r>
            <a:r>
              <a:rPr lang="en-GB" altLang="ja-JP" dirty="0"/>
              <a:t>Multibyte Attacks</a:t>
            </a:r>
            <a:endParaRPr kumimoji="1" lang="en-GB" altLang="ja-JP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44635-86FF-904F-82C5-95A0A55B9725}"/>
              </a:ext>
            </a:extLst>
          </p:cNvPr>
          <p:cNvCxnSpPr>
            <a:cxnSpLocks/>
          </p:cNvCxnSpPr>
          <p:nvPr/>
        </p:nvCxnSpPr>
        <p:spPr>
          <a:xfrm>
            <a:off x="0" y="863667"/>
            <a:ext cx="42272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1DBC6B-7DA3-D44A-B585-CF7FA508187C}"/>
              </a:ext>
            </a:extLst>
          </p:cNvPr>
          <p:cNvSpPr txBox="1"/>
          <p:nvPr/>
        </p:nvSpPr>
        <p:spPr>
          <a:xfrm>
            <a:off x="334964" y="5641131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Beyond the basics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47EAE-56ED-0F4B-828A-ABAB5A39D444}"/>
              </a:ext>
            </a:extLst>
          </p:cNvPr>
          <p:cNvSpPr txBox="1"/>
          <p:nvPr/>
        </p:nvSpPr>
        <p:spPr>
          <a:xfrm>
            <a:off x="334964" y="141149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Input sanitising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94439-BD54-BB47-8199-02C8E79F7F72}"/>
              </a:ext>
            </a:extLst>
          </p:cNvPr>
          <p:cNvSpPr txBox="1"/>
          <p:nvPr/>
        </p:nvSpPr>
        <p:spPr>
          <a:xfrm>
            <a:off x="334964" y="2023115"/>
            <a:ext cx="118176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%BF%27 becomes %BF</a:t>
            </a:r>
            <a:r>
              <a:rPr lang="en-US" sz="6000" dirty="0">
                <a:solidFill>
                  <a:schemeClr val="tx2"/>
                </a:solidFill>
              </a:rPr>
              <a:t>%5C</a:t>
            </a:r>
            <a:r>
              <a:rPr lang="en-US" sz="6000" dirty="0"/>
              <a:t>%27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7F83D-9B94-974F-8CF0-CA4285B722A3}"/>
              </a:ext>
            </a:extLst>
          </p:cNvPr>
          <p:cNvSpPr txBox="1"/>
          <p:nvPr/>
        </p:nvSpPr>
        <p:spPr>
          <a:xfrm>
            <a:off x="334964" y="3254469"/>
            <a:ext cx="1065548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application basically goes: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%BF = not a special character, move to the next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%27 = special character ‘ add a \ then move to the next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Etc</a:t>
            </a:r>
            <a:r>
              <a:rPr lang="en-US" sz="3200" dirty="0"/>
              <a:t> </a:t>
            </a:r>
            <a:r>
              <a:rPr lang="en-US" sz="3200" dirty="0" err="1"/>
              <a:t>etc</a:t>
            </a:r>
            <a:r>
              <a:rPr lang="en-US" sz="3200" dirty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3928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9CA8692-DD2C-C44E-9982-01125F2C4971}"/>
              </a:ext>
            </a:extLst>
          </p:cNvPr>
          <p:cNvSpPr/>
          <p:nvPr/>
        </p:nvSpPr>
        <p:spPr>
          <a:xfrm>
            <a:off x="0" y="5515345"/>
            <a:ext cx="12192000" cy="713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 err="1"/>
              <a:t>SQLi</a:t>
            </a:r>
            <a:r>
              <a:rPr kumimoji="1" lang="en-GB" altLang="ja-JP" dirty="0"/>
              <a:t> - </a:t>
            </a:r>
            <a:r>
              <a:rPr lang="en-GB" altLang="ja-JP" dirty="0"/>
              <a:t>Multibyte Attacks</a:t>
            </a:r>
            <a:endParaRPr kumimoji="1" lang="en-GB" altLang="ja-JP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44635-86FF-904F-82C5-95A0A55B9725}"/>
              </a:ext>
            </a:extLst>
          </p:cNvPr>
          <p:cNvCxnSpPr>
            <a:cxnSpLocks/>
          </p:cNvCxnSpPr>
          <p:nvPr/>
        </p:nvCxnSpPr>
        <p:spPr>
          <a:xfrm>
            <a:off x="0" y="863667"/>
            <a:ext cx="42272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1DBC6B-7DA3-D44A-B585-CF7FA508187C}"/>
              </a:ext>
            </a:extLst>
          </p:cNvPr>
          <p:cNvSpPr txBox="1"/>
          <p:nvPr/>
        </p:nvSpPr>
        <p:spPr>
          <a:xfrm>
            <a:off x="334964" y="5641131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Beyond the basics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47EAE-56ED-0F4B-828A-ABAB5A39D444}"/>
              </a:ext>
            </a:extLst>
          </p:cNvPr>
          <p:cNvSpPr txBox="1"/>
          <p:nvPr/>
        </p:nvSpPr>
        <p:spPr>
          <a:xfrm>
            <a:off x="334964" y="141149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Input sanitising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7F83D-9B94-974F-8CF0-CA4285B722A3}"/>
              </a:ext>
            </a:extLst>
          </p:cNvPr>
          <p:cNvSpPr txBox="1"/>
          <p:nvPr/>
        </p:nvSpPr>
        <p:spPr>
          <a:xfrm>
            <a:off x="334964" y="1996521"/>
            <a:ext cx="11094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Since the database is using a different encoding scheme, it will read: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F807C3-8EE1-EA4A-BBCF-669860BD6335}"/>
              </a:ext>
            </a:extLst>
          </p:cNvPr>
          <p:cNvSpPr txBox="1"/>
          <p:nvPr/>
        </p:nvSpPr>
        <p:spPr>
          <a:xfrm>
            <a:off x="3810759" y="2724758"/>
            <a:ext cx="4570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%BF%5C</a:t>
            </a:r>
            <a:r>
              <a:rPr lang="en-US" sz="5400" dirty="0">
                <a:solidFill>
                  <a:srgbClr val="92D050"/>
                </a:solidFill>
              </a:rPr>
              <a:t>%27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D10E27-36A7-1743-9C59-C0CCAD36AB05}"/>
              </a:ext>
            </a:extLst>
          </p:cNvPr>
          <p:cNvSpPr/>
          <p:nvPr/>
        </p:nvSpPr>
        <p:spPr>
          <a:xfrm>
            <a:off x="5298345" y="3843052"/>
            <a:ext cx="159530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9000" dirty="0" err="1">
                <a:solidFill>
                  <a:schemeClr val="tx2"/>
                </a:solidFill>
              </a:rPr>
              <a:t>縗</a:t>
            </a:r>
            <a:r>
              <a:rPr lang="en-GB" sz="9000" dirty="0">
                <a:solidFill>
                  <a:srgbClr val="92D050"/>
                </a:solidFill>
              </a:rPr>
              <a:t>‘</a:t>
            </a:r>
          </a:p>
        </p:txBody>
      </p:sp>
    </p:spTree>
    <p:extLst>
      <p:ext uri="{BB962C8B-B14F-4D97-AF65-F5344CB8AC3E}">
        <p14:creationId xmlns:p14="http://schemas.microsoft.com/office/powerpoint/2010/main" val="909415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9CA8692-DD2C-C44E-9982-01125F2C4971}"/>
              </a:ext>
            </a:extLst>
          </p:cNvPr>
          <p:cNvSpPr/>
          <p:nvPr/>
        </p:nvSpPr>
        <p:spPr>
          <a:xfrm>
            <a:off x="0" y="5515345"/>
            <a:ext cx="12192000" cy="713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 err="1"/>
              <a:t>SQLi</a:t>
            </a:r>
            <a:r>
              <a:rPr kumimoji="1" lang="en-GB" altLang="ja-JP" dirty="0"/>
              <a:t> - Multibyte Attacks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44635-86FF-904F-82C5-95A0A55B9725}"/>
              </a:ext>
            </a:extLst>
          </p:cNvPr>
          <p:cNvCxnSpPr>
            <a:cxnSpLocks/>
          </p:cNvCxnSpPr>
          <p:nvPr/>
        </p:nvCxnSpPr>
        <p:spPr>
          <a:xfrm>
            <a:off x="0" y="863667"/>
            <a:ext cx="42272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1DBC6B-7DA3-D44A-B585-CF7FA508187C}"/>
              </a:ext>
            </a:extLst>
          </p:cNvPr>
          <p:cNvSpPr txBox="1"/>
          <p:nvPr/>
        </p:nvSpPr>
        <p:spPr>
          <a:xfrm>
            <a:off x="334964" y="5641131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Beyond the basics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47EAE-56ED-0F4B-828A-ABAB5A39D444}"/>
              </a:ext>
            </a:extLst>
          </p:cNvPr>
          <p:cNvSpPr txBox="1"/>
          <p:nvPr/>
        </p:nvSpPr>
        <p:spPr>
          <a:xfrm>
            <a:off x="334964" y="1411498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Input sanitising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7F83D-9B94-974F-8CF0-CA4285B722A3}"/>
              </a:ext>
            </a:extLst>
          </p:cNvPr>
          <p:cNvSpPr txBox="1"/>
          <p:nvPr/>
        </p:nvSpPr>
        <p:spPr>
          <a:xfrm>
            <a:off x="334963" y="1996521"/>
            <a:ext cx="115220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SELECT </a:t>
            </a:r>
            <a:r>
              <a:rPr lang="en-US" sz="4000" dirty="0">
                <a:solidFill>
                  <a:srgbClr val="C00000"/>
                </a:solidFill>
              </a:rPr>
              <a:t>COUNT(*) </a:t>
            </a:r>
          </a:p>
          <a:p>
            <a:r>
              <a:rPr lang="en-US" sz="4000" dirty="0"/>
              <a:t>FROM </a:t>
            </a:r>
            <a:r>
              <a:rPr lang="en-US" sz="4000" dirty="0">
                <a:solidFill>
                  <a:srgbClr val="C00000"/>
                </a:solidFill>
              </a:rPr>
              <a:t>users</a:t>
            </a:r>
          </a:p>
          <a:p>
            <a:r>
              <a:rPr lang="en-US" sz="4000" dirty="0"/>
              <a:t>WHERE </a:t>
            </a:r>
            <a:r>
              <a:rPr lang="en-US" sz="4000" dirty="0">
                <a:solidFill>
                  <a:srgbClr val="C00000"/>
                </a:solidFill>
              </a:rPr>
              <a:t>username=‘admin’ AND password=‘</a:t>
            </a:r>
            <a:r>
              <a:rPr lang="en-US" sz="4000" dirty="0" err="1">
                <a:solidFill>
                  <a:srgbClr val="7030A0"/>
                </a:solidFill>
              </a:rPr>
              <a:t>縗</a:t>
            </a:r>
            <a:r>
              <a:rPr lang="en-US" sz="4000" dirty="0">
                <a:solidFill>
                  <a:srgbClr val="7030A0"/>
                </a:solidFill>
              </a:rPr>
              <a:t>’</a:t>
            </a:r>
            <a:r>
              <a:rPr lang="en-US" sz="4000" dirty="0">
                <a:solidFill>
                  <a:srgbClr val="C00000"/>
                </a:solidFill>
              </a:rPr>
              <a:t>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AA1B8-1B37-A241-BC23-927A07311745}"/>
              </a:ext>
            </a:extLst>
          </p:cNvPr>
          <p:cNvSpPr txBox="1"/>
          <p:nvPr/>
        </p:nvSpPr>
        <p:spPr>
          <a:xfrm>
            <a:off x="334963" y="4712179"/>
            <a:ext cx="8888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sz="3200" strike="sngStrike" dirty="0"/>
              <a:t>Instead of </a:t>
            </a:r>
            <a:r>
              <a:rPr lang="en-US" sz="3200" strike="sngStrike" dirty="0">
                <a:solidFill>
                  <a:srgbClr val="C00000"/>
                </a:solidFill>
              </a:rPr>
              <a:t>username=‘admin’ AND password=‘</a:t>
            </a:r>
            <a:r>
              <a:rPr lang="en-US" sz="3200" strike="sngStrike" dirty="0">
                <a:solidFill>
                  <a:srgbClr val="7030A0"/>
                </a:solidFill>
              </a:rPr>
              <a:t>\’</a:t>
            </a:r>
            <a:r>
              <a:rPr lang="en-US" sz="3200" strike="sngStrike" dirty="0">
                <a:solidFill>
                  <a:srgbClr val="C00000"/>
                </a:solidFill>
              </a:rPr>
              <a:t>’</a:t>
            </a:r>
            <a:endParaRPr kumimoji="1" lang="en-GB" sz="3200" strike="sngStrik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3666B9-3BF9-AD48-AEB2-5C817436B057}"/>
              </a:ext>
            </a:extLst>
          </p:cNvPr>
          <p:cNvSpPr txBox="1"/>
          <p:nvPr/>
        </p:nvSpPr>
        <p:spPr>
          <a:xfrm>
            <a:off x="1718422" y="4032123"/>
            <a:ext cx="875515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GB" sz="2400" dirty="0"/>
              <a:t>We have our single quote back, which we can use for injection!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1058DE-5729-084A-A47A-2517912A4CE5}"/>
              </a:ext>
            </a:extLst>
          </p:cNvPr>
          <p:cNvGrpSpPr/>
          <p:nvPr/>
        </p:nvGrpSpPr>
        <p:grpSpPr>
          <a:xfrm rot="1176412">
            <a:off x="7237202" y="-205454"/>
            <a:ext cx="3972567" cy="3972567"/>
            <a:chOff x="7894965" y="2492397"/>
            <a:chExt cx="2671081" cy="2671081"/>
          </a:xfrm>
        </p:grpSpPr>
        <p:sp>
          <p:nvSpPr>
            <p:cNvPr id="13" name="Explosion 2 12">
              <a:extLst>
                <a:ext uri="{FF2B5EF4-FFF2-40B4-BE49-F238E27FC236}">
                  <a16:creationId xmlns:a16="http://schemas.microsoft.com/office/drawing/2014/main" id="{C0F14D59-9EED-254E-BF4B-03DC10E85845}"/>
                </a:ext>
              </a:extLst>
            </p:cNvPr>
            <p:cNvSpPr/>
            <p:nvPr/>
          </p:nvSpPr>
          <p:spPr>
            <a:xfrm>
              <a:off x="7894965" y="2492397"/>
              <a:ext cx="2671081" cy="2671081"/>
            </a:xfrm>
            <a:prstGeom prst="irregularSeal2">
              <a:avLst/>
            </a:prstGeom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ECA733-4F82-4443-A29D-03E082B15F04}"/>
                </a:ext>
              </a:extLst>
            </p:cNvPr>
            <p:cNvSpPr txBox="1"/>
            <p:nvPr/>
          </p:nvSpPr>
          <p:spPr>
            <a:xfrm rot="18900000">
              <a:off x="8217898" y="3792378"/>
              <a:ext cx="1757035" cy="351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sz="2800" b="1" dirty="0">
                  <a:solidFill>
                    <a:schemeClr val="bg1"/>
                  </a:solidFill>
                </a:rPr>
                <a:t>SQL injection!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05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9CA8692-DD2C-C44E-9982-01125F2C4971}"/>
              </a:ext>
            </a:extLst>
          </p:cNvPr>
          <p:cNvSpPr/>
          <p:nvPr/>
        </p:nvSpPr>
        <p:spPr>
          <a:xfrm>
            <a:off x="0" y="5515345"/>
            <a:ext cx="12192000" cy="713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 err="1"/>
              <a:t>SQLi</a:t>
            </a:r>
            <a:r>
              <a:rPr kumimoji="1" lang="en-GB" altLang="ja-JP" dirty="0"/>
              <a:t> - </a:t>
            </a:r>
            <a:r>
              <a:rPr lang="en-GB" altLang="ja-JP" dirty="0"/>
              <a:t>UNION SELECT</a:t>
            </a:r>
            <a:endParaRPr kumimoji="1" lang="en-GB" altLang="ja-JP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44635-86FF-904F-82C5-95A0A55B9725}"/>
              </a:ext>
            </a:extLst>
          </p:cNvPr>
          <p:cNvCxnSpPr>
            <a:cxnSpLocks/>
          </p:cNvCxnSpPr>
          <p:nvPr/>
        </p:nvCxnSpPr>
        <p:spPr>
          <a:xfrm>
            <a:off x="0" y="863667"/>
            <a:ext cx="42272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1DBC6B-7DA3-D44A-B585-CF7FA508187C}"/>
              </a:ext>
            </a:extLst>
          </p:cNvPr>
          <p:cNvSpPr txBox="1"/>
          <p:nvPr/>
        </p:nvSpPr>
        <p:spPr>
          <a:xfrm>
            <a:off x="334964" y="5641131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Beyond the basics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47EAE-56ED-0F4B-828A-ABAB5A39D444}"/>
              </a:ext>
            </a:extLst>
          </p:cNvPr>
          <p:cNvSpPr txBox="1"/>
          <p:nvPr/>
        </p:nvSpPr>
        <p:spPr>
          <a:xfrm>
            <a:off x="334964" y="1411498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Can we steal data from other tables? Oh yes…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F0A62-EDF0-6A4F-93E9-CA283BB4FD78}"/>
              </a:ext>
            </a:extLst>
          </p:cNvPr>
          <p:cNvSpPr txBox="1"/>
          <p:nvPr/>
        </p:nvSpPr>
        <p:spPr>
          <a:xfrm>
            <a:off x="334964" y="2063038"/>
            <a:ext cx="6101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Let’s take a look at UNION SELECT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FB43644-3D53-F84E-A1F8-923220B4BC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964" y="2806911"/>
            <a:ext cx="5608649" cy="20424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93704E-1BED-0D49-B4F2-788725FB30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8395" y="2806911"/>
            <a:ext cx="5608649" cy="206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0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1A7881-6FF5-8748-BD7C-BD468F716463}"/>
              </a:ext>
            </a:extLst>
          </p:cNvPr>
          <p:cNvSpPr/>
          <p:nvPr/>
        </p:nvSpPr>
        <p:spPr>
          <a:xfrm>
            <a:off x="0" y="814192"/>
            <a:ext cx="7010400" cy="17536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D454A-2000-5F41-92EE-7C2AF9111C77}"/>
              </a:ext>
            </a:extLst>
          </p:cNvPr>
          <p:cNvSpPr txBox="1"/>
          <p:nvPr/>
        </p:nvSpPr>
        <p:spPr>
          <a:xfrm>
            <a:off x="334964" y="941669"/>
            <a:ext cx="5895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sz="3200" b="1" dirty="0"/>
              <a:t>Part 1</a:t>
            </a:r>
          </a:p>
          <a:p>
            <a:r>
              <a:rPr kumimoji="1" lang="en-GB" sz="2400" dirty="0"/>
              <a:t>Introduction to SQL Injection (</a:t>
            </a:r>
            <a:r>
              <a:rPr kumimoji="1" lang="en-GB" sz="2400" dirty="0" err="1"/>
              <a:t>SQLi</a:t>
            </a:r>
            <a:r>
              <a:rPr kumimoji="1" lang="en-GB" sz="2400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8CD57B-A857-C648-83D3-171ED8BC7E5A}"/>
              </a:ext>
            </a:extLst>
          </p:cNvPr>
          <p:cNvSpPr/>
          <p:nvPr/>
        </p:nvSpPr>
        <p:spPr>
          <a:xfrm>
            <a:off x="0" y="3075326"/>
            <a:ext cx="7010400" cy="17536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3EA66A-8491-3A4F-8E3B-E4B07793E7C1}"/>
              </a:ext>
            </a:extLst>
          </p:cNvPr>
          <p:cNvSpPr txBox="1"/>
          <p:nvPr/>
        </p:nvSpPr>
        <p:spPr>
          <a:xfrm>
            <a:off x="334964" y="3202803"/>
            <a:ext cx="5895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sz="3200" b="1" dirty="0"/>
              <a:t>Part 2</a:t>
            </a:r>
          </a:p>
          <a:p>
            <a:r>
              <a:rPr kumimoji="1" lang="en-GB" sz="2400" dirty="0"/>
              <a:t>Lab exercises </a:t>
            </a:r>
            <a:r>
              <a:rPr kumimoji="1" lang="en-GB" sz="1600" i="1" dirty="0"/>
              <a:t>(the fun part…)</a:t>
            </a:r>
            <a:endParaRPr kumimoji="1" lang="en-GB" sz="2400" i="1" dirty="0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4A277501-96BE-834A-9C30-297FBF110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5364" y="3494948"/>
            <a:ext cx="914400" cy="914400"/>
          </a:xfrm>
          <a:prstGeom prst="rect">
            <a:avLst/>
          </a:prstGeom>
        </p:spPr>
      </p:pic>
      <p:pic>
        <p:nvPicPr>
          <p:cNvPr id="14" name="Graphic 13" descr="Teacher">
            <a:extLst>
              <a:ext uri="{FF2B5EF4-FFF2-40B4-BE49-F238E27FC236}">
                <a16:creationId xmlns:a16="http://schemas.microsoft.com/office/drawing/2014/main" id="{12B15051-C48E-B546-A927-943401654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45364" y="1172538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57EAED-BFB6-7D4C-B381-5D51DC5C021F}"/>
              </a:ext>
            </a:extLst>
          </p:cNvPr>
          <p:cNvSpPr txBox="1"/>
          <p:nvPr/>
        </p:nvSpPr>
        <p:spPr>
          <a:xfrm>
            <a:off x="8417832" y="1383517"/>
            <a:ext cx="314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dirty="0"/>
              <a:t>Explanation - what is </a:t>
            </a:r>
            <a:r>
              <a:rPr kumimoji="1" lang="en-GB" dirty="0" err="1"/>
              <a:t>SQLi</a:t>
            </a:r>
            <a:r>
              <a:rPr kumimoji="1" lang="en-GB" dirty="0"/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F382AF-D010-684A-889D-FD404547622C}"/>
              </a:ext>
            </a:extLst>
          </p:cNvPr>
          <p:cNvSpPr txBox="1"/>
          <p:nvPr/>
        </p:nvSpPr>
        <p:spPr>
          <a:xfrm>
            <a:off x="8397862" y="3628982"/>
            <a:ext cx="3322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dirty="0"/>
              <a:t>Exercises to challenge and deepen your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500743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B0F03AD-3FAB-BA47-AC91-4AE57A9AC75D}"/>
              </a:ext>
            </a:extLst>
          </p:cNvPr>
          <p:cNvCxnSpPr>
            <a:cxnSpLocks/>
          </p:cNvCxnSpPr>
          <p:nvPr/>
        </p:nvCxnSpPr>
        <p:spPr>
          <a:xfrm flipH="1">
            <a:off x="5523471" y="3945028"/>
            <a:ext cx="18558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9CA8692-DD2C-C44E-9982-01125F2C4971}"/>
              </a:ext>
            </a:extLst>
          </p:cNvPr>
          <p:cNvSpPr/>
          <p:nvPr/>
        </p:nvSpPr>
        <p:spPr>
          <a:xfrm>
            <a:off x="0" y="5515345"/>
            <a:ext cx="12192000" cy="713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 err="1"/>
              <a:t>SQLi</a:t>
            </a:r>
            <a:r>
              <a:rPr kumimoji="1" lang="en-GB" altLang="ja-JP" dirty="0"/>
              <a:t> - </a:t>
            </a:r>
            <a:r>
              <a:rPr lang="en-GB" altLang="ja-JP" dirty="0"/>
              <a:t>UNION SELECT</a:t>
            </a:r>
            <a:endParaRPr kumimoji="1" lang="en-GB" altLang="ja-JP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44635-86FF-904F-82C5-95A0A55B9725}"/>
              </a:ext>
            </a:extLst>
          </p:cNvPr>
          <p:cNvCxnSpPr>
            <a:cxnSpLocks/>
          </p:cNvCxnSpPr>
          <p:nvPr/>
        </p:nvCxnSpPr>
        <p:spPr>
          <a:xfrm>
            <a:off x="0" y="863667"/>
            <a:ext cx="42272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1DBC6B-7DA3-D44A-B585-CF7FA508187C}"/>
              </a:ext>
            </a:extLst>
          </p:cNvPr>
          <p:cNvSpPr txBox="1"/>
          <p:nvPr/>
        </p:nvSpPr>
        <p:spPr>
          <a:xfrm>
            <a:off x="334964" y="5641131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Beyond the basics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47EAE-56ED-0F4B-828A-ABAB5A39D444}"/>
              </a:ext>
            </a:extLst>
          </p:cNvPr>
          <p:cNvSpPr txBox="1"/>
          <p:nvPr/>
        </p:nvSpPr>
        <p:spPr>
          <a:xfrm>
            <a:off x="334964" y="1411498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Can we steal data from other tables? Oh yes…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F0A62-EDF0-6A4F-93E9-CA283BB4FD78}"/>
              </a:ext>
            </a:extLst>
          </p:cNvPr>
          <p:cNvSpPr txBox="1"/>
          <p:nvPr/>
        </p:nvSpPr>
        <p:spPr>
          <a:xfrm>
            <a:off x="334964" y="2063038"/>
            <a:ext cx="6101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Let’s take a look at UNION SELECT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CB74D7-F1BA-EC48-BF8D-4DBD4FA392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9059"/>
          <a:stretch/>
        </p:blipFill>
        <p:spPr>
          <a:xfrm>
            <a:off x="334964" y="2901763"/>
            <a:ext cx="5186079" cy="19050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DB1E4F-3A47-FE42-9E31-223C753C708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1651" y="1156009"/>
            <a:ext cx="4675385" cy="1702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76DF5D-8F6B-C14A-A503-37509C13EC4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1652" y="3083203"/>
            <a:ext cx="4675384" cy="172365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68B6BE-5207-2E47-AE75-9B3D62DB16F5}"/>
              </a:ext>
            </a:extLst>
          </p:cNvPr>
          <p:cNvCxnSpPr>
            <a:stCxn id="12" idx="1"/>
            <a:endCxn id="11" idx="3"/>
          </p:cNvCxnSpPr>
          <p:nvPr/>
        </p:nvCxnSpPr>
        <p:spPr>
          <a:xfrm flipH="1">
            <a:off x="5521043" y="2007297"/>
            <a:ext cx="1660608" cy="18470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516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9CA8692-DD2C-C44E-9982-01125F2C4971}"/>
              </a:ext>
            </a:extLst>
          </p:cNvPr>
          <p:cNvSpPr/>
          <p:nvPr/>
        </p:nvSpPr>
        <p:spPr>
          <a:xfrm>
            <a:off x="0" y="5515345"/>
            <a:ext cx="12192000" cy="713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 err="1"/>
              <a:t>SQLi</a:t>
            </a:r>
            <a:r>
              <a:rPr kumimoji="1" lang="en-GB" altLang="ja-JP" dirty="0"/>
              <a:t> - UNION SELECT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44635-86FF-904F-82C5-95A0A55B9725}"/>
              </a:ext>
            </a:extLst>
          </p:cNvPr>
          <p:cNvCxnSpPr>
            <a:cxnSpLocks/>
          </p:cNvCxnSpPr>
          <p:nvPr/>
        </p:nvCxnSpPr>
        <p:spPr>
          <a:xfrm>
            <a:off x="0" y="863667"/>
            <a:ext cx="42272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1DBC6B-7DA3-D44A-B585-CF7FA508187C}"/>
              </a:ext>
            </a:extLst>
          </p:cNvPr>
          <p:cNvSpPr txBox="1"/>
          <p:nvPr/>
        </p:nvSpPr>
        <p:spPr>
          <a:xfrm>
            <a:off x="334964" y="5641131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Beyond the basics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38AEE8-1501-1F47-90C7-62475F71020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4" y="1395118"/>
            <a:ext cx="9144000" cy="35887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69ACDE-D395-154C-B02B-2E60C0911608}"/>
              </a:ext>
            </a:extLst>
          </p:cNvPr>
          <p:cNvSpPr/>
          <p:nvPr/>
        </p:nvSpPr>
        <p:spPr>
          <a:xfrm>
            <a:off x="334964" y="3978876"/>
            <a:ext cx="9144000" cy="100501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1CAA09-9276-504A-A284-22C3C4A30BB3}"/>
              </a:ext>
            </a:extLst>
          </p:cNvPr>
          <p:cNvSpPr txBox="1"/>
          <p:nvPr/>
        </p:nvSpPr>
        <p:spPr>
          <a:xfrm>
            <a:off x="9478964" y="3978876"/>
            <a:ext cx="2378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sz="1600" b="1" dirty="0">
                <a:solidFill>
                  <a:schemeClr val="tx2"/>
                </a:solidFill>
              </a:rPr>
              <a:t>UNION SELECT only works with the correct number of columns</a:t>
            </a:r>
          </a:p>
        </p:txBody>
      </p:sp>
    </p:spTree>
    <p:extLst>
      <p:ext uri="{BB962C8B-B14F-4D97-AF65-F5344CB8AC3E}">
        <p14:creationId xmlns:p14="http://schemas.microsoft.com/office/powerpoint/2010/main" val="406741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9CA8692-DD2C-C44E-9982-01125F2C4971}"/>
              </a:ext>
            </a:extLst>
          </p:cNvPr>
          <p:cNvSpPr/>
          <p:nvPr/>
        </p:nvSpPr>
        <p:spPr>
          <a:xfrm>
            <a:off x="0" y="5515345"/>
            <a:ext cx="12192000" cy="713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 err="1"/>
              <a:t>SQLi</a:t>
            </a:r>
            <a:r>
              <a:rPr kumimoji="1" lang="en-GB" altLang="ja-JP" dirty="0"/>
              <a:t> - Introduction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44635-86FF-904F-82C5-95A0A55B9725}"/>
              </a:ext>
            </a:extLst>
          </p:cNvPr>
          <p:cNvCxnSpPr>
            <a:cxnSpLocks/>
          </p:cNvCxnSpPr>
          <p:nvPr/>
        </p:nvCxnSpPr>
        <p:spPr>
          <a:xfrm>
            <a:off x="0" y="863667"/>
            <a:ext cx="42272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1DBC6B-7DA3-D44A-B585-CF7FA508187C}"/>
              </a:ext>
            </a:extLst>
          </p:cNvPr>
          <p:cNvSpPr txBox="1"/>
          <p:nvPr/>
        </p:nvSpPr>
        <p:spPr>
          <a:xfrm>
            <a:off x="334964" y="5641131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Beyond the basics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6DBE5-F7C2-CC41-B581-E2B75533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61" y="388095"/>
            <a:ext cx="5253036" cy="52530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98F21E-9128-4142-9BD4-15DBAF4FFACE}"/>
              </a:ext>
            </a:extLst>
          </p:cNvPr>
          <p:cNvSpPr txBox="1"/>
          <p:nvPr/>
        </p:nvSpPr>
        <p:spPr>
          <a:xfrm>
            <a:off x="334964" y="1411497"/>
            <a:ext cx="57936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So far we have covered: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err="1"/>
              <a:t>SQLi</a:t>
            </a:r>
            <a:r>
              <a:rPr lang="en-GB" sz="3200" dirty="0"/>
              <a:t> basics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How to detect </a:t>
            </a:r>
            <a:r>
              <a:rPr lang="en-GB" sz="3200" dirty="0" err="1"/>
              <a:t>SQLi</a:t>
            </a:r>
            <a:endParaRPr lang="en-GB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Multibyte attacks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UNION SELECT attacks</a:t>
            </a:r>
          </a:p>
        </p:txBody>
      </p:sp>
    </p:spTree>
    <p:extLst>
      <p:ext uri="{BB962C8B-B14F-4D97-AF65-F5344CB8AC3E}">
        <p14:creationId xmlns:p14="http://schemas.microsoft.com/office/powerpoint/2010/main" val="1795094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9CA8692-DD2C-C44E-9982-01125F2C4971}"/>
              </a:ext>
            </a:extLst>
          </p:cNvPr>
          <p:cNvSpPr/>
          <p:nvPr/>
        </p:nvSpPr>
        <p:spPr>
          <a:xfrm>
            <a:off x="0" y="5515345"/>
            <a:ext cx="12192000" cy="713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 err="1"/>
              <a:t>SQLi</a:t>
            </a:r>
            <a:r>
              <a:rPr kumimoji="1" lang="en-GB" altLang="ja-JP" dirty="0"/>
              <a:t> - Introduction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44635-86FF-904F-82C5-95A0A55B9725}"/>
              </a:ext>
            </a:extLst>
          </p:cNvPr>
          <p:cNvCxnSpPr>
            <a:cxnSpLocks/>
          </p:cNvCxnSpPr>
          <p:nvPr/>
        </p:nvCxnSpPr>
        <p:spPr>
          <a:xfrm>
            <a:off x="0" y="863667"/>
            <a:ext cx="42272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1DBC6B-7DA3-D44A-B585-CF7FA508187C}"/>
              </a:ext>
            </a:extLst>
          </p:cNvPr>
          <p:cNvSpPr txBox="1"/>
          <p:nvPr/>
        </p:nvSpPr>
        <p:spPr>
          <a:xfrm>
            <a:off x="334964" y="5641131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Beyond the basics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6DBE5-F7C2-CC41-B581-E2B75533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61" y="388095"/>
            <a:ext cx="5253036" cy="52530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98F21E-9128-4142-9BD4-15DBAF4FFACE}"/>
              </a:ext>
            </a:extLst>
          </p:cNvPr>
          <p:cNvSpPr txBox="1"/>
          <p:nvPr/>
        </p:nvSpPr>
        <p:spPr>
          <a:xfrm>
            <a:off x="334964" y="1411497"/>
            <a:ext cx="57936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General defences: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Proper escaping </a:t>
            </a:r>
            <a:r>
              <a:rPr lang="en-GB" sz="3200" i="1" dirty="0"/>
              <a:t>(don’t roll your own escaping, use functionality provided by your framework)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Use Prepared Statements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830D7-EF89-9F45-93BD-216B1E48A688}"/>
              </a:ext>
            </a:extLst>
          </p:cNvPr>
          <p:cNvSpPr txBox="1"/>
          <p:nvPr/>
        </p:nvSpPr>
        <p:spPr>
          <a:xfrm>
            <a:off x="334964" y="4697060"/>
            <a:ext cx="651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More info in the secure development training…</a:t>
            </a:r>
            <a:endParaRPr kumimoji="1" lang="en-GB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072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34964" y="324000"/>
            <a:ext cx="11522074" cy="539667"/>
          </a:xfrm>
        </p:spPr>
        <p:txBody>
          <a:bodyPr/>
          <a:lstStyle/>
          <a:p>
            <a:r>
              <a:rPr kumimoji="1" lang="en-GB" altLang="ja-JP" dirty="0"/>
              <a:t>Want to learn more?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44635-86FF-904F-82C5-95A0A55B9725}"/>
              </a:ext>
            </a:extLst>
          </p:cNvPr>
          <p:cNvCxnSpPr>
            <a:cxnSpLocks/>
          </p:cNvCxnSpPr>
          <p:nvPr/>
        </p:nvCxnSpPr>
        <p:spPr>
          <a:xfrm>
            <a:off x="0" y="863667"/>
            <a:ext cx="42272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2299C23-F16A-C043-A70E-9E3D4C800129}"/>
              </a:ext>
            </a:extLst>
          </p:cNvPr>
          <p:cNvSpPr/>
          <p:nvPr/>
        </p:nvSpPr>
        <p:spPr>
          <a:xfrm>
            <a:off x="0" y="1943100"/>
            <a:ext cx="12191999" cy="42854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A386D5-BAC8-C440-A0F7-106EDD8D1918}"/>
              </a:ext>
            </a:extLst>
          </p:cNvPr>
          <p:cNvSpPr txBox="1"/>
          <p:nvPr/>
        </p:nvSpPr>
        <p:spPr>
          <a:xfrm>
            <a:off x="334963" y="2167116"/>
            <a:ext cx="11522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Want to learn more about Cyber Security?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85528-3F52-5243-84C8-D837C34BDF95}"/>
              </a:ext>
            </a:extLst>
          </p:cNvPr>
          <p:cNvSpPr txBox="1"/>
          <p:nvPr/>
        </p:nvSpPr>
        <p:spPr>
          <a:xfrm>
            <a:off x="334964" y="1403334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Thank you!</a:t>
            </a:r>
            <a:endParaRPr kumimoji="1" lang="en-GB" b="1" dirty="0"/>
          </a:p>
        </p:txBody>
      </p:sp>
      <p:pic>
        <p:nvPicPr>
          <p:cNvPr id="4" name="Graphic 3" descr="Classroom">
            <a:extLst>
              <a:ext uri="{FF2B5EF4-FFF2-40B4-BE49-F238E27FC236}">
                <a16:creationId xmlns:a16="http://schemas.microsoft.com/office/drawing/2014/main" id="{86BEEFA4-8D1F-8349-A030-1B468F5FB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5741" y="2975907"/>
            <a:ext cx="1877878" cy="18778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F23898-7687-2E45-9341-CD3C972ECEEE}"/>
              </a:ext>
            </a:extLst>
          </p:cNvPr>
          <p:cNvSpPr txBox="1"/>
          <p:nvPr/>
        </p:nvSpPr>
        <p:spPr>
          <a:xfrm>
            <a:off x="433945" y="4917554"/>
            <a:ext cx="3526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sz="2400" dirty="0"/>
              <a:t>Workshops</a:t>
            </a:r>
          </a:p>
          <a:p>
            <a:pPr algn="ctr"/>
            <a:r>
              <a:rPr lang="en-GB" dirty="0"/>
              <a:t>(see TECH HR confluence, or contact us for special topics)</a:t>
            </a:r>
            <a:endParaRPr kumimoji="1" lang="en-GB" dirty="0"/>
          </a:p>
        </p:txBody>
      </p:sp>
      <p:pic>
        <p:nvPicPr>
          <p:cNvPr id="13" name="Graphic 12" descr="Internet">
            <a:extLst>
              <a:ext uri="{FF2B5EF4-FFF2-40B4-BE49-F238E27FC236}">
                <a16:creationId xmlns:a16="http://schemas.microsoft.com/office/drawing/2014/main" id="{D0E39073-49BD-CD41-A4A6-F9D7FD76C8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7060" y="2975907"/>
            <a:ext cx="1877878" cy="18778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44D68F-5737-AA44-962B-BFBDB7854EBE}"/>
              </a:ext>
            </a:extLst>
          </p:cNvPr>
          <p:cNvSpPr txBox="1"/>
          <p:nvPr/>
        </p:nvSpPr>
        <p:spPr>
          <a:xfrm>
            <a:off x="4332964" y="4853785"/>
            <a:ext cx="3526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sz="2400" dirty="0"/>
              <a:t>Pa55word1 Live Stream</a:t>
            </a:r>
          </a:p>
          <a:p>
            <a:pPr algn="ctr"/>
            <a:r>
              <a:rPr lang="en-GB" dirty="0"/>
              <a:t>Join our monthly security webinar that includes live labs</a:t>
            </a:r>
            <a:endParaRPr kumimoji="1" lang="en-GB" dirty="0"/>
          </a:p>
        </p:txBody>
      </p:sp>
      <p:pic>
        <p:nvPicPr>
          <p:cNvPr id="18" name="Graphic 17" descr="Books">
            <a:extLst>
              <a:ext uri="{FF2B5EF4-FFF2-40B4-BE49-F238E27FC236}">
                <a16:creationId xmlns:a16="http://schemas.microsoft.com/office/drawing/2014/main" id="{5613EA64-B110-E249-9042-A52619D3F6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55064" y="2975907"/>
            <a:ext cx="1877878" cy="18778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D7D91E-A96A-2142-BCE6-5BABB1A7DDA2}"/>
              </a:ext>
            </a:extLst>
          </p:cNvPr>
          <p:cNvSpPr txBox="1"/>
          <p:nvPr/>
        </p:nvSpPr>
        <p:spPr>
          <a:xfrm>
            <a:off x="8330969" y="4856601"/>
            <a:ext cx="3526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sz="2400" dirty="0"/>
              <a:t>Self study</a:t>
            </a:r>
          </a:p>
          <a:p>
            <a:pPr algn="ctr"/>
            <a:r>
              <a:rPr lang="en-GB" dirty="0"/>
              <a:t>Ask us for information on resources and certifications</a:t>
            </a:r>
            <a:endParaRPr kumimoji="1" lang="en-GB" dirty="0"/>
          </a:p>
        </p:txBody>
      </p:sp>
    </p:spTree>
    <p:extLst>
      <p:ext uri="{BB962C8B-B14F-4D97-AF65-F5344CB8AC3E}">
        <p14:creationId xmlns:p14="http://schemas.microsoft.com/office/powerpoint/2010/main" val="4274113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04287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9CA8692-DD2C-C44E-9982-01125F2C4971}"/>
              </a:ext>
            </a:extLst>
          </p:cNvPr>
          <p:cNvSpPr/>
          <p:nvPr/>
        </p:nvSpPr>
        <p:spPr>
          <a:xfrm>
            <a:off x="0" y="5515345"/>
            <a:ext cx="12192000" cy="713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 err="1"/>
              <a:t>SQLi</a:t>
            </a:r>
            <a:r>
              <a:rPr kumimoji="1" lang="en-GB" altLang="ja-JP" dirty="0"/>
              <a:t> - Introduction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44635-86FF-904F-82C5-95A0A55B9725}"/>
              </a:ext>
            </a:extLst>
          </p:cNvPr>
          <p:cNvCxnSpPr>
            <a:cxnSpLocks/>
          </p:cNvCxnSpPr>
          <p:nvPr/>
        </p:nvCxnSpPr>
        <p:spPr>
          <a:xfrm>
            <a:off x="0" y="863667"/>
            <a:ext cx="42272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1DBC6B-7DA3-D44A-B585-CF7FA508187C}"/>
              </a:ext>
            </a:extLst>
          </p:cNvPr>
          <p:cNvSpPr txBox="1"/>
          <p:nvPr/>
        </p:nvSpPr>
        <p:spPr>
          <a:xfrm>
            <a:off x="334964" y="5641131"/>
            <a:ext cx="2266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sz="2400" b="1" dirty="0"/>
              <a:t>What is </a:t>
            </a:r>
            <a:r>
              <a:rPr kumimoji="1" lang="en-GB" sz="2400" b="1" dirty="0" err="1"/>
              <a:t>SQLi</a:t>
            </a:r>
            <a:r>
              <a:rPr kumimoji="1" lang="en-GB" sz="2400" b="1" dirty="0"/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47EAE-56ED-0F4B-828A-ABAB5A39D444}"/>
              </a:ext>
            </a:extLst>
          </p:cNvPr>
          <p:cNvSpPr txBox="1"/>
          <p:nvPr/>
        </p:nvSpPr>
        <p:spPr>
          <a:xfrm>
            <a:off x="334964" y="1411498"/>
            <a:ext cx="563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Injecting client-side scripts into web applications.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F0A62-EDF0-6A4F-93E9-CA283BB4FD78}"/>
              </a:ext>
            </a:extLst>
          </p:cNvPr>
          <p:cNvSpPr txBox="1"/>
          <p:nvPr/>
        </p:nvSpPr>
        <p:spPr>
          <a:xfrm>
            <a:off x="642999" y="2063038"/>
            <a:ext cx="39178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/>
              <a:t>SQLi </a:t>
            </a:r>
            <a:r>
              <a:rPr lang="en-GB" sz="2800" dirty="0"/>
              <a:t>is the ability to execute arbitrary SQL queries on the victim server.</a:t>
            </a:r>
          </a:p>
          <a:p>
            <a:pPr algn="ctr"/>
            <a:endParaRPr lang="en-GB" sz="2400" dirty="0">
              <a:solidFill>
                <a:schemeClr val="tx2"/>
              </a:solidFill>
            </a:endParaRPr>
          </a:p>
          <a:p>
            <a:pPr algn="ctr"/>
            <a:r>
              <a:rPr lang="en-GB" sz="3200" dirty="0">
                <a:solidFill>
                  <a:schemeClr val="tx2"/>
                </a:solidFill>
              </a:rPr>
              <a:t>What can we do with </a:t>
            </a:r>
            <a:r>
              <a:rPr lang="en-GB" sz="3200" dirty="0" err="1">
                <a:solidFill>
                  <a:schemeClr val="tx2"/>
                </a:solidFill>
              </a:rPr>
              <a:t>SQLi</a:t>
            </a:r>
            <a:r>
              <a:rPr lang="en-GB" sz="3200" dirty="0">
                <a:solidFill>
                  <a:schemeClr val="tx2"/>
                </a:solidFill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6DBE5-F7C2-CC41-B581-E2B75533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61" y="388095"/>
            <a:ext cx="5253036" cy="525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73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9CA8692-DD2C-C44E-9982-01125F2C4971}"/>
              </a:ext>
            </a:extLst>
          </p:cNvPr>
          <p:cNvSpPr/>
          <p:nvPr/>
        </p:nvSpPr>
        <p:spPr>
          <a:xfrm>
            <a:off x="0" y="5515345"/>
            <a:ext cx="12192000" cy="713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 err="1"/>
              <a:t>SQLi</a:t>
            </a:r>
            <a:r>
              <a:rPr kumimoji="1" lang="en-GB" altLang="ja-JP" dirty="0"/>
              <a:t> - Introduction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44635-86FF-904F-82C5-95A0A55B9725}"/>
              </a:ext>
            </a:extLst>
          </p:cNvPr>
          <p:cNvCxnSpPr>
            <a:cxnSpLocks/>
          </p:cNvCxnSpPr>
          <p:nvPr/>
        </p:nvCxnSpPr>
        <p:spPr>
          <a:xfrm>
            <a:off x="0" y="863667"/>
            <a:ext cx="42272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1DBC6B-7DA3-D44A-B585-CF7FA508187C}"/>
              </a:ext>
            </a:extLst>
          </p:cNvPr>
          <p:cNvSpPr txBox="1"/>
          <p:nvPr/>
        </p:nvSpPr>
        <p:spPr>
          <a:xfrm>
            <a:off x="334964" y="5641131"/>
            <a:ext cx="216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sz="2400" b="1" dirty="0"/>
              <a:t>What is XSS?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47EAE-56ED-0F4B-828A-ABAB5A39D444}"/>
              </a:ext>
            </a:extLst>
          </p:cNvPr>
          <p:cNvSpPr txBox="1"/>
          <p:nvPr/>
        </p:nvSpPr>
        <p:spPr>
          <a:xfrm>
            <a:off x="334964" y="1411498"/>
            <a:ext cx="563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Injecting client-side scripts into web applications.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F0A62-EDF0-6A4F-93E9-CA283BB4FD78}"/>
              </a:ext>
            </a:extLst>
          </p:cNvPr>
          <p:cNvSpPr txBox="1"/>
          <p:nvPr/>
        </p:nvSpPr>
        <p:spPr>
          <a:xfrm>
            <a:off x="334964" y="1906616"/>
            <a:ext cx="5761036" cy="211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GB" dirty="0"/>
              <a:t>      Steal data from the application database</a:t>
            </a:r>
          </a:p>
          <a:p>
            <a:pPr>
              <a:lnSpc>
                <a:spcPct val="150000"/>
              </a:lnSpc>
            </a:pPr>
            <a:r>
              <a:rPr lang="en-GB" dirty="0"/>
              <a:t>      Login as any user or administrators</a:t>
            </a:r>
          </a:p>
          <a:p>
            <a:pPr>
              <a:lnSpc>
                <a:spcPct val="150000"/>
              </a:lnSpc>
            </a:pPr>
            <a:r>
              <a:rPr lang="en-GB" dirty="0"/>
              <a:t>      Execute commands on the host server</a:t>
            </a:r>
          </a:p>
          <a:p>
            <a:pPr>
              <a:lnSpc>
                <a:spcPct val="150000"/>
              </a:lnSpc>
            </a:pPr>
            <a:r>
              <a:rPr lang="en-GB" dirty="0"/>
              <a:t>      Steal credit card and other sensitive data</a:t>
            </a:r>
          </a:p>
          <a:p>
            <a:pPr>
              <a:lnSpc>
                <a:spcPct val="150000"/>
              </a:lnSpc>
            </a:pPr>
            <a:r>
              <a:rPr lang="en-GB" dirty="0"/>
              <a:t>      Drop tables</a:t>
            </a:r>
          </a:p>
        </p:txBody>
      </p:sp>
      <p:pic>
        <p:nvPicPr>
          <p:cNvPr id="10" name="Graphic 9" descr="Skull">
            <a:extLst>
              <a:ext uri="{FF2B5EF4-FFF2-40B4-BE49-F238E27FC236}">
                <a16:creationId xmlns:a16="http://schemas.microsoft.com/office/drawing/2014/main" id="{CF7EECCD-4EFD-424B-A199-78D68ED4C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964" y="1967414"/>
            <a:ext cx="435424" cy="435424"/>
          </a:xfrm>
          <a:prstGeom prst="rect">
            <a:avLst/>
          </a:prstGeom>
        </p:spPr>
      </p:pic>
      <p:pic>
        <p:nvPicPr>
          <p:cNvPr id="35" name="Graphic 34" descr="Skull">
            <a:extLst>
              <a:ext uri="{FF2B5EF4-FFF2-40B4-BE49-F238E27FC236}">
                <a16:creationId xmlns:a16="http://schemas.microsoft.com/office/drawing/2014/main" id="{A806A4BD-ED69-DB4C-83B3-26A84BEA5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964" y="2368828"/>
            <a:ext cx="435424" cy="435424"/>
          </a:xfrm>
          <a:prstGeom prst="rect">
            <a:avLst/>
          </a:prstGeom>
        </p:spPr>
      </p:pic>
      <p:pic>
        <p:nvPicPr>
          <p:cNvPr id="37" name="Graphic 36" descr="Skull">
            <a:extLst>
              <a:ext uri="{FF2B5EF4-FFF2-40B4-BE49-F238E27FC236}">
                <a16:creationId xmlns:a16="http://schemas.microsoft.com/office/drawing/2014/main" id="{C89A1785-894A-CC4E-B4EC-16462D7CE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964" y="2792013"/>
            <a:ext cx="435424" cy="435424"/>
          </a:xfrm>
          <a:prstGeom prst="rect">
            <a:avLst/>
          </a:prstGeom>
        </p:spPr>
      </p:pic>
      <p:pic>
        <p:nvPicPr>
          <p:cNvPr id="38" name="Graphic 37" descr="Skull">
            <a:extLst>
              <a:ext uri="{FF2B5EF4-FFF2-40B4-BE49-F238E27FC236}">
                <a16:creationId xmlns:a16="http://schemas.microsoft.com/office/drawing/2014/main" id="{3CFC38FA-8DAA-1C46-987E-59EEE9FF5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964" y="3207941"/>
            <a:ext cx="435424" cy="435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CFAE12-E02A-F74B-83B6-975C4B953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64" y="3660024"/>
            <a:ext cx="435424" cy="3541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86BF3F-9F03-E440-ADAE-EAC6ACAF6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2161" y="388095"/>
            <a:ext cx="5253036" cy="525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05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9CA8692-DD2C-C44E-9982-01125F2C4971}"/>
              </a:ext>
            </a:extLst>
          </p:cNvPr>
          <p:cNvSpPr/>
          <p:nvPr/>
        </p:nvSpPr>
        <p:spPr>
          <a:xfrm>
            <a:off x="0" y="5515345"/>
            <a:ext cx="12192000" cy="713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 err="1"/>
              <a:t>SQLi</a:t>
            </a:r>
            <a:r>
              <a:rPr kumimoji="1" lang="en-GB" altLang="ja-JP" dirty="0"/>
              <a:t> - Introduction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44635-86FF-904F-82C5-95A0A55B9725}"/>
              </a:ext>
            </a:extLst>
          </p:cNvPr>
          <p:cNvCxnSpPr>
            <a:cxnSpLocks/>
          </p:cNvCxnSpPr>
          <p:nvPr/>
        </p:nvCxnSpPr>
        <p:spPr>
          <a:xfrm>
            <a:off x="0" y="863667"/>
            <a:ext cx="42272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1DBC6B-7DA3-D44A-B585-CF7FA508187C}"/>
              </a:ext>
            </a:extLst>
          </p:cNvPr>
          <p:cNvSpPr txBox="1"/>
          <p:nvPr/>
        </p:nvSpPr>
        <p:spPr>
          <a:xfrm>
            <a:off x="334964" y="5641131"/>
            <a:ext cx="2266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sz="2400" b="1" dirty="0"/>
              <a:t>What is </a:t>
            </a:r>
            <a:r>
              <a:rPr kumimoji="1" lang="en-GB" sz="2400" b="1" dirty="0" err="1"/>
              <a:t>SQLi</a:t>
            </a:r>
            <a:r>
              <a:rPr kumimoji="1" lang="en-GB" sz="2400" b="1" dirty="0"/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47EAE-56ED-0F4B-828A-ABAB5A39D444}"/>
              </a:ext>
            </a:extLst>
          </p:cNvPr>
          <p:cNvSpPr txBox="1"/>
          <p:nvPr/>
        </p:nvSpPr>
        <p:spPr>
          <a:xfrm>
            <a:off x="334964" y="1411498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How does it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F0A62-EDF0-6A4F-93E9-CA283BB4FD78}"/>
              </a:ext>
            </a:extLst>
          </p:cNvPr>
          <p:cNvSpPr txBox="1"/>
          <p:nvPr/>
        </p:nvSpPr>
        <p:spPr>
          <a:xfrm>
            <a:off x="642999" y="2063038"/>
            <a:ext cx="391786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A very basic SQL statement:</a:t>
            </a:r>
          </a:p>
          <a:p>
            <a:pPr algn="ctr"/>
            <a:endParaRPr lang="en-GB" sz="1600" dirty="0"/>
          </a:p>
          <a:p>
            <a:pPr algn="ctr"/>
            <a:r>
              <a:rPr lang="en-GB" sz="3200" dirty="0"/>
              <a:t>SELECT</a:t>
            </a:r>
            <a:r>
              <a:rPr lang="en-GB" sz="3200" dirty="0">
                <a:solidFill>
                  <a:schemeClr val="tx2"/>
                </a:solidFill>
              </a:rPr>
              <a:t> column </a:t>
            </a:r>
            <a:r>
              <a:rPr lang="en-GB" sz="3200" dirty="0"/>
              <a:t>FROM</a:t>
            </a:r>
            <a:r>
              <a:rPr lang="en-GB" sz="3200" dirty="0">
                <a:solidFill>
                  <a:schemeClr val="tx2"/>
                </a:solidFill>
              </a:rPr>
              <a:t> table </a:t>
            </a:r>
            <a:r>
              <a:rPr lang="en-GB" sz="3200" dirty="0"/>
              <a:t>WHERE</a:t>
            </a:r>
            <a:r>
              <a:rPr lang="en-GB" sz="3200" dirty="0">
                <a:solidFill>
                  <a:schemeClr val="tx2"/>
                </a:solidFill>
              </a:rPr>
              <a:t> condition</a:t>
            </a:r>
            <a:endParaRPr lang="en-GB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6DBE5-F7C2-CC41-B581-E2B75533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61" y="388095"/>
            <a:ext cx="5253036" cy="525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97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9CA8692-DD2C-C44E-9982-01125F2C4971}"/>
              </a:ext>
            </a:extLst>
          </p:cNvPr>
          <p:cNvSpPr/>
          <p:nvPr/>
        </p:nvSpPr>
        <p:spPr>
          <a:xfrm>
            <a:off x="0" y="5515345"/>
            <a:ext cx="12192000" cy="713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 err="1"/>
              <a:t>SQLi</a:t>
            </a:r>
            <a:r>
              <a:rPr kumimoji="1" lang="en-GB" altLang="ja-JP" dirty="0"/>
              <a:t> - Introduction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44635-86FF-904F-82C5-95A0A55B9725}"/>
              </a:ext>
            </a:extLst>
          </p:cNvPr>
          <p:cNvCxnSpPr>
            <a:cxnSpLocks/>
          </p:cNvCxnSpPr>
          <p:nvPr/>
        </p:nvCxnSpPr>
        <p:spPr>
          <a:xfrm>
            <a:off x="0" y="863667"/>
            <a:ext cx="42272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1DBC6B-7DA3-D44A-B585-CF7FA508187C}"/>
              </a:ext>
            </a:extLst>
          </p:cNvPr>
          <p:cNvSpPr txBox="1"/>
          <p:nvPr/>
        </p:nvSpPr>
        <p:spPr>
          <a:xfrm>
            <a:off x="334964" y="5641131"/>
            <a:ext cx="2266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sz="2400" b="1" dirty="0"/>
              <a:t>What is </a:t>
            </a:r>
            <a:r>
              <a:rPr kumimoji="1" lang="en-GB" sz="2400" b="1" dirty="0" err="1"/>
              <a:t>SQLi</a:t>
            </a:r>
            <a:r>
              <a:rPr kumimoji="1" lang="en-GB" sz="2400" b="1" dirty="0"/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47EAE-56ED-0F4B-828A-ABAB5A39D444}"/>
              </a:ext>
            </a:extLst>
          </p:cNvPr>
          <p:cNvSpPr txBox="1"/>
          <p:nvPr/>
        </p:nvSpPr>
        <p:spPr>
          <a:xfrm>
            <a:off x="334964" y="1411498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How does it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F0A62-EDF0-6A4F-93E9-CA283BB4FD78}"/>
              </a:ext>
            </a:extLst>
          </p:cNvPr>
          <p:cNvSpPr txBox="1"/>
          <p:nvPr/>
        </p:nvSpPr>
        <p:spPr>
          <a:xfrm>
            <a:off x="643000" y="2063038"/>
            <a:ext cx="5793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SELECT</a:t>
            </a:r>
            <a:r>
              <a:rPr lang="en-GB" sz="3200" dirty="0">
                <a:solidFill>
                  <a:schemeClr val="tx2"/>
                </a:solidFill>
              </a:rPr>
              <a:t> count(*) </a:t>
            </a:r>
            <a:r>
              <a:rPr lang="en-GB" sz="3200" dirty="0"/>
              <a:t>FROM</a:t>
            </a:r>
            <a:r>
              <a:rPr lang="en-GB" sz="3200" dirty="0">
                <a:solidFill>
                  <a:schemeClr val="tx2"/>
                </a:solidFill>
              </a:rPr>
              <a:t> users</a:t>
            </a:r>
          </a:p>
          <a:p>
            <a:pPr algn="ctr"/>
            <a:r>
              <a:rPr lang="en-GB" sz="3200" dirty="0"/>
              <a:t>WHERE</a:t>
            </a:r>
            <a:r>
              <a:rPr lang="en-GB" sz="3200" dirty="0">
                <a:solidFill>
                  <a:schemeClr val="tx2"/>
                </a:solidFill>
              </a:rPr>
              <a:t> username=‘admin’ and password=‘password’</a:t>
            </a:r>
            <a:endParaRPr lang="en-GB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6DBE5-F7C2-CC41-B581-E2B75533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61" y="388095"/>
            <a:ext cx="5253036" cy="5253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C385BA-C1EA-6541-BC34-FDAC26D0E5BE}"/>
              </a:ext>
            </a:extLst>
          </p:cNvPr>
          <p:cNvSpPr txBox="1"/>
          <p:nvPr/>
        </p:nvSpPr>
        <p:spPr>
          <a:xfrm>
            <a:off x="1446807" y="3853350"/>
            <a:ext cx="5253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sz="2400" i="1" dirty="0"/>
              <a:t>But what if user input for “username” and “password” is not handled properly…?</a:t>
            </a:r>
          </a:p>
        </p:txBody>
      </p:sp>
      <p:pic>
        <p:nvPicPr>
          <p:cNvPr id="12" name="Graphic 11" descr="Bug">
            <a:extLst>
              <a:ext uri="{FF2B5EF4-FFF2-40B4-BE49-F238E27FC236}">
                <a16:creationId xmlns:a16="http://schemas.microsoft.com/office/drawing/2014/main" id="{98C60B78-AC27-2244-8870-E36EB996C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002" y="40290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12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9CA8692-DD2C-C44E-9982-01125F2C4971}"/>
              </a:ext>
            </a:extLst>
          </p:cNvPr>
          <p:cNvSpPr/>
          <p:nvPr/>
        </p:nvSpPr>
        <p:spPr>
          <a:xfrm>
            <a:off x="0" y="5515345"/>
            <a:ext cx="12192000" cy="713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 err="1"/>
              <a:t>SQLi</a:t>
            </a:r>
            <a:r>
              <a:rPr kumimoji="1" lang="en-GB" altLang="ja-JP" dirty="0"/>
              <a:t> - Introduction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44635-86FF-904F-82C5-95A0A55B9725}"/>
              </a:ext>
            </a:extLst>
          </p:cNvPr>
          <p:cNvCxnSpPr>
            <a:cxnSpLocks/>
          </p:cNvCxnSpPr>
          <p:nvPr/>
        </p:nvCxnSpPr>
        <p:spPr>
          <a:xfrm>
            <a:off x="0" y="863667"/>
            <a:ext cx="42272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1DBC6B-7DA3-D44A-B585-CF7FA508187C}"/>
              </a:ext>
            </a:extLst>
          </p:cNvPr>
          <p:cNvSpPr txBox="1"/>
          <p:nvPr/>
        </p:nvSpPr>
        <p:spPr>
          <a:xfrm>
            <a:off x="334964" y="5641131"/>
            <a:ext cx="2266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sz="2400" b="1" dirty="0"/>
              <a:t>What is </a:t>
            </a:r>
            <a:r>
              <a:rPr kumimoji="1" lang="en-GB" sz="2400" b="1" dirty="0" err="1"/>
              <a:t>SQLi</a:t>
            </a:r>
            <a:r>
              <a:rPr kumimoji="1" lang="en-GB" sz="2400" b="1" dirty="0"/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47EAE-56ED-0F4B-828A-ABAB5A39D444}"/>
              </a:ext>
            </a:extLst>
          </p:cNvPr>
          <p:cNvSpPr txBox="1"/>
          <p:nvPr/>
        </p:nvSpPr>
        <p:spPr>
          <a:xfrm>
            <a:off x="334964" y="1411498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How does it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F0A62-EDF0-6A4F-93E9-CA283BB4FD78}"/>
              </a:ext>
            </a:extLst>
          </p:cNvPr>
          <p:cNvSpPr txBox="1"/>
          <p:nvPr/>
        </p:nvSpPr>
        <p:spPr>
          <a:xfrm>
            <a:off x="643000" y="2063038"/>
            <a:ext cx="5793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SELECT</a:t>
            </a:r>
            <a:r>
              <a:rPr lang="en-GB" sz="3200" dirty="0">
                <a:solidFill>
                  <a:schemeClr val="tx2"/>
                </a:solidFill>
              </a:rPr>
              <a:t> count(*) </a:t>
            </a:r>
            <a:r>
              <a:rPr lang="en-GB" sz="3200" dirty="0"/>
              <a:t>FROM</a:t>
            </a:r>
            <a:r>
              <a:rPr lang="en-GB" sz="3200" dirty="0">
                <a:solidFill>
                  <a:schemeClr val="tx2"/>
                </a:solidFill>
              </a:rPr>
              <a:t> users</a:t>
            </a:r>
          </a:p>
          <a:p>
            <a:pPr algn="ctr"/>
            <a:r>
              <a:rPr lang="en-GB" sz="3200" dirty="0"/>
              <a:t>WHERE</a:t>
            </a:r>
            <a:r>
              <a:rPr lang="en-GB" sz="3200" dirty="0">
                <a:solidFill>
                  <a:schemeClr val="tx2"/>
                </a:solidFill>
              </a:rPr>
              <a:t> username=‘admin’ and password=‘’or 1=‘1’</a:t>
            </a:r>
            <a:endParaRPr lang="en-GB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6DBE5-F7C2-CC41-B581-E2B75533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61" y="388095"/>
            <a:ext cx="5253036" cy="52530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2C79A1-FE24-784A-92C2-CE773319F4F5}"/>
              </a:ext>
            </a:extLst>
          </p:cNvPr>
          <p:cNvSpPr txBox="1"/>
          <p:nvPr/>
        </p:nvSpPr>
        <p:spPr>
          <a:xfrm>
            <a:off x="1446807" y="3853350"/>
            <a:ext cx="5253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sz="2400" i="1" dirty="0"/>
              <a:t>A malicious user, instead of entering their password, might enter:</a:t>
            </a:r>
          </a:p>
          <a:p>
            <a:r>
              <a:rPr lang="en-GB" sz="2400" b="1" i="1" dirty="0">
                <a:solidFill>
                  <a:schemeClr val="tx2"/>
                </a:solidFill>
              </a:rPr>
              <a:t>‘or 1=‘1’</a:t>
            </a:r>
            <a:endParaRPr kumimoji="1" lang="en-GB" sz="2400" b="1" i="1" dirty="0">
              <a:solidFill>
                <a:schemeClr val="tx2"/>
              </a:solidFill>
            </a:endParaRPr>
          </a:p>
        </p:txBody>
      </p:sp>
      <p:pic>
        <p:nvPicPr>
          <p:cNvPr id="14" name="Graphic 13" descr="Bug">
            <a:extLst>
              <a:ext uri="{FF2B5EF4-FFF2-40B4-BE49-F238E27FC236}">
                <a16:creationId xmlns:a16="http://schemas.microsoft.com/office/drawing/2014/main" id="{A16101D9-BB41-6D4F-8905-758B42138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002" y="4029059"/>
            <a:ext cx="914400" cy="9144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34910DD-9414-F045-B203-E4D5AC7A684D}"/>
              </a:ext>
            </a:extLst>
          </p:cNvPr>
          <p:cNvGrpSpPr/>
          <p:nvPr/>
        </p:nvGrpSpPr>
        <p:grpSpPr>
          <a:xfrm rot="1176412">
            <a:off x="2679578" y="1491048"/>
            <a:ext cx="3972567" cy="3972567"/>
            <a:chOff x="7894965" y="2492397"/>
            <a:chExt cx="2671081" cy="2671081"/>
          </a:xfrm>
        </p:grpSpPr>
        <p:sp>
          <p:nvSpPr>
            <p:cNvPr id="16" name="Explosion 2 15">
              <a:extLst>
                <a:ext uri="{FF2B5EF4-FFF2-40B4-BE49-F238E27FC236}">
                  <a16:creationId xmlns:a16="http://schemas.microsoft.com/office/drawing/2014/main" id="{EC60B2D3-65DA-914B-A602-4750DE8DC606}"/>
                </a:ext>
              </a:extLst>
            </p:cNvPr>
            <p:cNvSpPr/>
            <p:nvPr/>
          </p:nvSpPr>
          <p:spPr>
            <a:xfrm>
              <a:off x="7894965" y="2492397"/>
              <a:ext cx="2671081" cy="2671081"/>
            </a:xfrm>
            <a:prstGeom prst="irregularSeal2">
              <a:avLst/>
            </a:prstGeom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9C6D76-70F9-3041-9540-0F1AE3F944C3}"/>
                </a:ext>
              </a:extLst>
            </p:cNvPr>
            <p:cNvSpPr txBox="1"/>
            <p:nvPr/>
          </p:nvSpPr>
          <p:spPr>
            <a:xfrm rot="18900000">
              <a:off x="8217898" y="3792378"/>
              <a:ext cx="1757035" cy="351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sz="2800" b="1" dirty="0">
                  <a:solidFill>
                    <a:schemeClr val="bg1"/>
                  </a:solidFill>
                </a:rPr>
                <a:t>SQL injection!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129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9CA8692-DD2C-C44E-9982-01125F2C4971}"/>
              </a:ext>
            </a:extLst>
          </p:cNvPr>
          <p:cNvSpPr/>
          <p:nvPr/>
        </p:nvSpPr>
        <p:spPr>
          <a:xfrm>
            <a:off x="0" y="5515345"/>
            <a:ext cx="12192000" cy="713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 err="1"/>
              <a:t>SQLi</a:t>
            </a:r>
            <a:r>
              <a:rPr kumimoji="1" lang="en-GB" altLang="ja-JP" dirty="0"/>
              <a:t> - Introduction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44635-86FF-904F-82C5-95A0A55B9725}"/>
              </a:ext>
            </a:extLst>
          </p:cNvPr>
          <p:cNvCxnSpPr>
            <a:cxnSpLocks/>
          </p:cNvCxnSpPr>
          <p:nvPr/>
        </p:nvCxnSpPr>
        <p:spPr>
          <a:xfrm>
            <a:off x="0" y="863667"/>
            <a:ext cx="42272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1DBC6B-7DA3-D44A-B585-CF7FA508187C}"/>
              </a:ext>
            </a:extLst>
          </p:cNvPr>
          <p:cNvSpPr txBox="1"/>
          <p:nvPr/>
        </p:nvSpPr>
        <p:spPr>
          <a:xfrm>
            <a:off x="334964" y="5641131"/>
            <a:ext cx="2266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sz="2400" b="1" dirty="0"/>
              <a:t>What is </a:t>
            </a:r>
            <a:r>
              <a:rPr kumimoji="1" lang="en-GB" sz="2400" b="1" dirty="0" err="1"/>
              <a:t>SQLi</a:t>
            </a:r>
            <a:r>
              <a:rPr kumimoji="1" lang="en-GB" sz="2400" b="1" dirty="0"/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47EAE-56ED-0F4B-828A-ABAB5A39D444}"/>
              </a:ext>
            </a:extLst>
          </p:cNvPr>
          <p:cNvSpPr txBox="1"/>
          <p:nvPr/>
        </p:nvSpPr>
        <p:spPr>
          <a:xfrm>
            <a:off x="334964" y="1411498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How does it work?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F0A62-EDF0-6A4F-93E9-CA283BB4FD78}"/>
              </a:ext>
            </a:extLst>
          </p:cNvPr>
          <p:cNvSpPr txBox="1"/>
          <p:nvPr/>
        </p:nvSpPr>
        <p:spPr>
          <a:xfrm>
            <a:off x="643000" y="2063038"/>
            <a:ext cx="5793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As long as the SQL syntax is correct, we can execute and valid SQL statement.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6DBE5-F7C2-CC41-B581-E2B75533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61" y="388095"/>
            <a:ext cx="5253036" cy="525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4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9CA8692-DD2C-C44E-9982-01125F2C4971}"/>
              </a:ext>
            </a:extLst>
          </p:cNvPr>
          <p:cNvSpPr/>
          <p:nvPr/>
        </p:nvSpPr>
        <p:spPr>
          <a:xfrm>
            <a:off x="0" y="5515345"/>
            <a:ext cx="12192000" cy="7132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ja-JP" dirty="0" err="1"/>
              <a:t>SQLi</a:t>
            </a:r>
            <a:r>
              <a:rPr kumimoji="1" lang="en-GB" altLang="ja-JP" dirty="0"/>
              <a:t> - </a:t>
            </a:r>
            <a:r>
              <a:rPr lang="en-GB" altLang="ja-JP" dirty="0"/>
              <a:t>Detection</a:t>
            </a:r>
            <a:endParaRPr kumimoji="1" lang="en-GB" altLang="ja-JP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F44635-86FF-904F-82C5-95A0A55B9725}"/>
              </a:ext>
            </a:extLst>
          </p:cNvPr>
          <p:cNvCxnSpPr>
            <a:cxnSpLocks/>
          </p:cNvCxnSpPr>
          <p:nvPr/>
        </p:nvCxnSpPr>
        <p:spPr>
          <a:xfrm>
            <a:off x="0" y="863667"/>
            <a:ext cx="422722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1DBC6B-7DA3-D44A-B585-CF7FA508187C}"/>
              </a:ext>
            </a:extLst>
          </p:cNvPr>
          <p:cNvSpPr txBox="1"/>
          <p:nvPr/>
        </p:nvSpPr>
        <p:spPr>
          <a:xfrm>
            <a:off x="334964" y="5641131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sz="2400" b="1" dirty="0"/>
              <a:t>Beyond the basics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647EAE-56ED-0F4B-828A-ABAB5A39D444}"/>
              </a:ext>
            </a:extLst>
          </p:cNvPr>
          <p:cNvSpPr txBox="1"/>
          <p:nvPr/>
        </p:nvSpPr>
        <p:spPr>
          <a:xfrm>
            <a:off x="334964" y="1411498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Digging a little deeper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F0A62-EDF0-6A4F-93E9-CA283BB4FD78}"/>
              </a:ext>
            </a:extLst>
          </p:cNvPr>
          <p:cNvSpPr txBox="1"/>
          <p:nvPr/>
        </p:nvSpPr>
        <p:spPr>
          <a:xfrm>
            <a:off x="643000" y="2063038"/>
            <a:ext cx="5793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How can we detect </a:t>
            </a:r>
            <a:r>
              <a:rPr lang="en-GB" sz="3200" dirty="0" err="1"/>
              <a:t>SQLi</a:t>
            </a:r>
            <a:r>
              <a:rPr lang="en-GB" sz="32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6DBE5-F7C2-CC41-B581-E2B75533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61" y="388095"/>
            <a:ext cx="5253036" cy="5253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892310-F071-2143-817B-EA0A75BB4C10}"/>
              </a:ext>
            </a:extLst>
          </p:cNvPr>
          <p:cNvSpPr txBox="1"/>
          <p:nvPr/>
        </p:nvSpPr>
        <p:spPr>
          <a:xfrm>
            <a:off x="334964" y="2804306"/>
            <a:ext cx="61016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sz="2400" dirty="0"/>
              <a:t>By supply a value that breaks the valid syntax, we can try to make the application throw an error. For example:</a:t>
            </a:r>
            <a:endParaRPr lang="en-GB" sz="1400" dirty="0"/>
          </a:p>
          <a:p>
            <a:pPr algn="ctr"/>
            <a:r>
              <a:rPr lang="en-GB" sz="2400" i="1" dirty="0"/>
              <a:t>SELECT count(*) FROM users</a:t>
            </a:r>
          </a:p>
          <a:p>
            <a:pPr algn="ctr"/>
            <a:r>
              <a:rPr lang="en-GB" sz="2400" i="1" dirty="0"/>
              <a:t>WHERE username=‘admin’ and</a:t>
            </a:r>
            <a:r>
              <a:rPr lang="en-GB" sz="2400" i="1" dirty="0">
                <a:solidFill>
                  <a:schemeClr val="tx2"/>
                </a:solidFill>
              </a:rPr>
              <a:t> </a:t>
            </a:r>
            <a:r>
              <a:rPr lang="en-GB" sz="4000" i="1" dirty="0"/>
              <a:t>password=‘</a:t>
            </a:r>
            <a:r>
              <a:rPr lang="en-GB" sz="4000" i="1" dirty="0">
                <a:solidFill>
                  <a:schemeClr val="tx2"/>
                </a:solidFill>
              </a:rPr>
              <a:t>’</a:t>
            </a:r>
            <a:r>
              <a:rPr lang="en-GB" sz="4000" i="1" dirty="0"/>
              <a:t>’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288046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R-Style v3.0">
  <a:themeElements>
    <a:clrScheme name="R-Style v2.0">
      <a:dk1>
        <a:srgbClr val="000000"/>
      </a:dk1>
      <a:lt1>
        <a:srgbClr val="FFFFFF"/>
      </a:lt1>
      <a:dk2>
        <a:srgbClr val="BF0000"/>
      </a:dk2>
      <a:lt2>
        <a:srgbClr val="F0F0F0"/>
      </a:lt2>
      <a:accent1>
        <a:srgbClr val="BF0000"/>
      </a:accent1>
      <a:accent2>
        <a:srgbClr val="EC4848"/>
      </a:accent2>
      <a:accent3>
        <a:srgbClr val="FFBA46"/>
      </a:accent3>
      <a:accent4>
        <a:srgbClr val="7FDB4B"/>
      </a:accent4>
      <a:accent5>
        <a:srgbClr val="37B4F3"/>
      </a:accent5>
      <a:accent6>
        <a:srgbClr val="2D5BD6"/>
      </a:accent6>
      <a:hlink>
        <a:srgbClr val="0000FF"/>
      </a:hlink>
      <a:folHlink>
        <a:srgbClr val="800080"/>
      </a:folHlink>
    </a:clrScheme>
    <a:fontScheme name="ユーザー定義 1">
      <a:majorFont>
        <a:latin typeface="Rakuten Global B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kumimoji="1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3" id="{03BB6033-5000-4161-A267-D5C2B91B0EA1}" vid="{64B5F1D1-64FD-4D34-A892-385633CA1EA4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R-Style v3</Template>
  <TotalTime>60057</TotalTime>
  <Words>1069</Words>
  <Application>Microsoft Macintosh PowerPoint</Application>
  <PresentationFormat>Widescreen</PresentationFormat>
  <Paragraphs>197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Rakuten Global B</vt:lpstr>
      <vt:lpstr>Arial</vt:lpstr>
      <vt:lpstr>Calibri</vt:lpstr>
      <vt:lpstr>R-Style v3.0</vt:lpstr>
      <vt:lpstr>Web Threats - SQLi</vt:lpstr>
      <vt:lpstr>PowerPoint Presentation</vt:lpstr>
      <vt:lpstr>SQLi - Introduction</vt:lpstr>
      <vt:lpstr>SQLi - Introduction</vt:lpstr>
      <vt:lpstr>SQLi - Introduction</vt:lpstr>
      <vt:lpstr>SQLi - Introduction</vt:lpstr>
      <vt:lpstr>SQLi - Introduction</vt:lpstr>
      <vt:lpstr>SQLi - Introduction</vt:lpstr>
      <vt:lpstr>SQLi - Detection</vt:lpstr>
      <vt:lpstr>SQLi - Detection</vt:lpstr>
      <vt:lpstr>SQLi - Detection</vt:lpstr>
      <vt:lpstr>SQLi - Multibyte Attacks</vt:lpstr>
      <vt:lpstr>SQLi - Multibyte Attacks</vt:lpstr>
      <vt:lpstr>SQLi - Multibyte Attacks</vt:lpstr>
      <vt:lpstr>SQLi - Multibyte Attacks</vt:lpstr>
      <vt:lpstr>SQLi - Multibyte Attacks</vt:lpstr>
      <vt:lpstr>SQLi - Multibyte Attacks</vt:lpstr>
      <vt:lpstr>SQLi - Multibyte Attacks</vt:lpstr>
      <vt:lpstr>SQLi - UNION SELECT</vt:lpstr>
      <vt:lpstr>SQLi - UNION SELECT</vt:lpstr>
      <vt:lpstr>SQLi - UNION SELECT</vt:lpstr>
      <vt:lpstr>SQLi - Introduction</vt:lpstr>
      <vt:lpstr>SQLi - Introduction</vt:lpstr>
      <vt:lpstr>Want to learn more?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Security Awareness and Compliance Training</dc:title>
  <dc:creator>Olsen, Alexander</dc:creator>
  <cp:lastModifiedBy>Olsen, Alexander</cp:lastModifiedBy>
  <cp:revision>1501</cp:revision>
  <cp:lastPrinted>2019-02-13T00:27:04Z</cp:lastPrinted>
  <dcterms:created xsi:type="dcterms:W3CDTF">2019-01-16T06:24:25Z</dcterms:created>
  <dcterms:modified xsi:type="dcterms:W3CDTF">2019-10-16T22:32:26Z</dcterms:modified>
</cp:coreProperties>
</file>